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60" r:id="rId4"/>
    <p:sldId id="261" r:id="rId5"/>
    <p:sldId id="262" r:id="rId6"/>
    <p:sldId id="266" r:id="rId7"/>
    <p:sldId id="263" r:id="rId8"/>
    <p:sldId id="264" r:id="rId9"/>
    <p:sldId id="265" r:id="rId10"/>
    <p:sldId id="285" r:id="rId11"/>
    <p:sldId id="267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  <p:sldId id="277" r:id="rId21"/>
    <p:sldId id="278" r:id="rId22"/>
    <p:sldId id="279" r:id="rId23"/>
    <p:sldId id="280" r:id="rId24"/>
    <p:sldId id="281" r:id="rId25"/>
    <p:sldId id="282" r:id="rId26"/>
    <p:sldId id="283" r:id="rId27"/>
    <p:sldId id="284" r:id="rId28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98BEF"/>
    <a:srgbClr val="FF0000"/>
    <a:srgbClr val="F6910A"/>
    <a:srgbClr val="A5BD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6" d="100"/>
          <a:sy n="66" d="100"/>
        </p:scale>
        <p:origin x="90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BCA14-E9E7-4B05-AFAB-ABEFC13693BB}" type="datetimeFigureOut">
              <a:rPr lang="it-IT" smtClean="0"/>
              <a:t>08/09/2016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90F4B-3D8F-4EC4-ACEB-8C9C31AE7D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99117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BCA14-E9E7-4B05-AFAB-ABEFC13693BB}" type="datetimeFigureOut">
              <a:rPr lang="it-IT" smtClean="0"/>
              <a:t>08/09/2016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90F4B-3D8F-4EC4-ACEB-8C9C31AE7D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0778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BCA14-E9E7-4B05-AFAB-ABEFC13693BB}" type="datetimeFigureOut">
              <a:rPr lang="it-IT" smtClean="0"/>
              <a:t>08/09/2016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90F4B-3D8F-4EC4-ACEB-8C9C31AE7D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07684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BCA14-E9E7-4B05-AFAB-ABEFC13693BB}" type="datetimeFigureOut">
              <a:rPr lang="it-IT" smtClean="0"/>
              <a:t>08/09/2016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90F4B-3D8F-4EC4-ACEB-8C9C31AE7D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90073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BCA14-E9E7-4B05-AFAB-ABEFC13693BB}" type="datetimeFigureOut">
              <a:rPr lang="it-IT" smtClean="0"/>
              <a:t>08/09/2016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90F4B-3D8F-4EC4-ACEB-8C9C31AE7D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8334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BCA14-E9E7-4B05-AFAB-ABEFC13693BB}" type="datetimeFigureOut">
              <a:rPr lang="it-IT" smtClean="0"/>
              <a:t>08/09/2016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90F4B-3D8F-4EC4-ACEB-8C9C31AE7D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623273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BCA14-E9E7-4B05-AFAB-ABEFC13693BB}" type="datetimeFigureOut">
              <a:rPr lang="it-IT" smtClean="0"/>
              <a:t>08/09/2016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90F4B-3D8F-4EC4-ACEB-8C9C31AE7D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54235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BCA14-E9E7-4B05-AFAB-ABEFC13693BB}" type="datetimeFigureOut">
              <a:rPr lang="it-IT" smtClean="0"/>
              <a:t>08/09/2016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90F4B-3D8F-4EC4-ACEB-8C9C31AE7D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49661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BCA14-E9E7-4B05-AFAB-ABEFC13693BB}" type="datetimeFigureOut">
              <a:rPr lang="it-IT" smtClean="0"/>
              <a:t>08/09/2016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90F4B-3D8F-4EC4-ACEB-8C9C31AE7D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17108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BCA14-E9E7-4B05-AFAB-ABEFC13693BB}" type="datetimeFigureOut">
              <a:rPr lang="it-IT" smtClean="0"/>
              <a:t>08/09/2016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90F4B-3D8F-4EC4-ACEB-8C9C31AE7D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731070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BCA14-E9E7-4B05-AFAB-ABEFC13693BB}" type="datetimeFigureOut">
              <a:rPr lang="it-IT" smtClean="0"/>
              <a:t>08/09/2016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F90F4B-3D8F-4EC4-ACEB-8C9C31AE7D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03150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40000"/>
            <a:lumOff val="60000"/>
            <a:alpha val="76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9BCA14-E9E7-4B05-AFAB-ABEFC13693BB}" type="datetimeFigureOut">
              <a:rPr lang="it-IT" smtClean="0"/>
              <a:t>08/09/2016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F90F4B-3D8F-4EC4-ACEB-8C9C31AE7D4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0863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98BEF">
            <a:alpha val="7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893194" y="1300766"/>
            <a:ext cx="8783392" cy="51398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7200" b="1" dirty="0" smtClean="0">
                <a:solidFill>
                  <a:srgbClr val="FF0000"/>
                </a:solidFill>
              </a:rPr>
              <a:t>NORME DI SICUREZZA</a:t>
            </a:r>
          </a:p>
          <a:p>
            <a:pPr algn="ctr"/>
            <a:endParaRPr lang="it-IT" sz="2000" b="1" dirty="0">
              <a:solidFill>
                <a:srgbClr val="FF0000"/>
              </a:solidFill>
            </a:endParaRPr>
          </a:p>
          <a:p>
            <a:pPr algn="ctr"/>
            <a:r>
              <a:rPr lang="it-IT" sz="7200" b="1" dirty="0" smtClean="0">
                <a:solidFill>
                  <a:srgbClr val="FF0000"/>
                </a:solidFill>
              </a:rPr>
              <a:t> E </a:t>
            </a:r>
          </a:p>
          <a:p>
            <a:pPr algn="ctr"/>
            <a:r>
              <a:rPr lang="it-IT" sz="2000" b="1" dirty="0" smtClean="0">
                <a:solidFill>
                  <a:srgbClr val="FF0000"/>
                </a:solidFill>
              </a:rPr>
              <a:t> </a:t>
            </a:r>
          </a:p>
          <a:p>
            <a:pPr algn="ctr"/>
            <a:r>
              <a:rPr lang="it-IT" sz="7200" b="1" dirty="0" smtClean="0">
                <a:solidFill>
                  <a:srgbClr val="FF0000"/>
                </a:solidFill>
              </a:rPr>
              <a:t>PROCEDURE</a:t>
            </a:r>
          </a:p>
          <a:p>
            <a:pPr algn="ctr"/>
            <a:r>
              <a:rPr lang="it-IT" sz="7200" b="1" dirty="0" smtClean="0">
                <a:solidFill>
                  <a:srgbClr val="FF0000"/>
                </a:solidFill>
              </a:rPr>
              <a:t> DI EVACUAZIONE</a:t>
            </a:r>
            <a:endParaRPr lang="it-IT" sz="7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1032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98BEF">
            <a:alpha val="7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203200" y="940751"/>
            <a:ext cx="1116148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it-IT" sz="2800" b="1" dirty="0"/>
              <a:t>I collaboratori scolastico assegnati agli ingressi della scuola provvedono a tenere aperto l’ingresso in  modo da consentire l’accesso dei mezzi di soccorso</a:t>
            </a:r>
            <a:r>
              <a:rPr lang="it-IT" sz="2800" b="1" dirty="0" smtClean="0"/>
              <a:t>.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it-IT" sz="2800" b="1" dirty="0"/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it-IT" sz="2800" b="1" dirty="0"/>
              <a:t> Essi rimangono inoltre a presidiare gli ingressi per impedire l’accesso a chiunque non sia addetto alle operazioni richieste </a:t>
            </a:r>
            <a:r>
              <a:rPr lang="it-IT" sz="2800" b="1" dirty="0" smtClean="0"/>
              <a:t>dall’emergenza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it-IT" sz="2800" b="1" dirty="0" smtClean="0"/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it-IT" sz="2800" b="1" dirty="0"/>
              <a:t>I collaboratori scolastici controllano quotidianamente il funzionamento dell’apertura delle porte di sicurezza e dei cancelli di uscita, segnalando tempestivamente gli eventuali malfunzionamenti al </a:t>
            </a:r>
            <a:r>
              <a:rPr lang="it-IT" sz="2800" b="1" dirty="0" err="1"/>
              <a:t>D.s.g.a</a:t>
            </a:r>
            <a:r>
              <a:rPr lang="it-IT" sz="2800" b="1" dirty="0"/>
              <a:t> che provvede immediatamente.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3191588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98BEF">
            <a:alpha val="7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618565" y="612845"/>
            <a:ext cx="11147611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it-IT" sz="2800" b="1" dirty="0" smtClean="0"/>
              <a:t>Il </a:t>
            </a:r>
            <a:r>
              <a:rPr lang="it-IT" sz="2800" b="1" dirty="0" err="1" smtClean="0"/>
              <a:t>D.s.g.a</a:t>
            </a:r>
            <a:r>
              <a:rPr lang="it-IT" sz="2800" b="1" dirty="0" smtClean="0"/>
              <a:t>. identifica gli addetti al servizio antincendio ed al primo soccorso e controlla la corretta applicazione dei comportamenti finalizzati alla prevenzione. Egli provvede altresì a predisporre la prevista formazione in servizio.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it-IT" sz="2800" b="1" dirty="0" smtClean="0"/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it-IT" sz="2800" b="1" dirty="0" smtClean="0"/>
              <a:t>Il personale amministrativo (o collaboratore scolastico incaricato) tiene sempre in evidenza, su un apposito pannello, i numeri telefonici di emergenza ed ha il compito di richiedere gli opportuni interventi per le diverse tipologie di emergenza.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it-IT" sz="2800" b="1" dirty="0" smtClean="0"/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it-IT" sz="2800" b="1" dirty="0" smtClean="0"/>
              <a:t>Nell’atrio dell’edificio deve essere sempre pronto per l’uso il megafono la tromba (autoalimentata) per le opportune segnalazioni.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28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800" dirty="0" smtClean="0"/>
              <a:t>.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1331591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98BEF">
            <a:alpha val="7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363071" y="376518"/>
            <a:ext cx="11013141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 smtClean="0">
                <a:solidFill>
                  <a:srgbClr val="FF0000"/>
                </a:solidFill>
              </a:rPr>
              <a:t>LA </a:t>
            </a:r>
            <a:r>
              <a:rPr lang="it-IT" sz="3200" b="1" dirty="0" smtClean="0">
                <a:solidFill>
                  <a:srgbClr val="FF0000"/>
                </a:solidFill>
              </a:rPr>
              <a:t>CLASSE</a:t>
            </a:r>
          </a:p>
          <a:p>
            <a:pPr algn="ctr"/>
            <a:endParaRPr lang="it-IT" sz="2800" dirty="0" smtClean="0"/>
          </a:p>
          <a:p>
            <a:pPr marL="457200" indent="-457200" algn="just">
              <a:buClr>
                <a:srgbClr val="FF0000"/>
              </a:buClr>
              <a:buSzPct val="150000"/>
              <a:buFont typeface="Wingdings" panose="05000000000000000000" pitchFamily="2" charset="2"/>
              <a:buChar char="v"/>
            </a:pPr>
            <a:r>
              <a:rPr lang="it-IT" sz="2800" b="1" dirty="0" smtClean="0"/>
              <a:t>Al </a:t>
            </a:r>
            <a:r>
              <a:rPr lang="it-IT" sz="2800" b="1" dirty="0"/>
              <a:t>segnale di evacuazione per emergenza tutti gli allievi cessano qualsiasi attività ed abbandonano ogni cosa. Essi assumono immediatamente i comportamenti previsti senza attendere ulteriori autorizzazioni</a:t>
            </a:r>
            <a:r>
              <a:rPr lang="it-IT" sz="2800" b="1" dirty="0" smtClean="0"/>
              <a:t>.</a:t>
            </a:r>
          </a:p>
          <a:p>
            <a:pPr marL="457200" indent="-457200" algn="just">
              <a:buClr>
                <a:srgbClr val="FF0000"/>
              </a:buClr>
              <a:buSzPct val="150000"/>
              <a:buFont typeface="Wingdings" panose="05000000000000000000" pitchFamily="2" charset="2"/>
              <a:buChar char="v"/>
            </a:pPr>
            <a:endParaRPr lang="it-IT" sz="2800" b="1" dirty="0"/>
          </a:p>
          <a:p>
            <a:pPr marL="457200" indent="-457200" algn="just">
              <a:buClr>
                <a:srgbClr val="FF0000"/>
              </a:buClr>
              <a:buSzPct val="150000"/>
              <a:buFont typeface="Wingdings" panose="05000000000000000000" pitchFamily="2" charset="2"/>
              <a:buChar char="v"/>
            </a:pPr>
            <a:r>
              <a:rPr lang="it-IT" sz="2800" b="1" dirty="0"/>
              <a:t>Allievi ed allieve si alzano, inseriscono la sedia sotto al banco spingendovi anche lo zainetto o la cartella, in modo di liberare ogni percorso all’interno dell’aula</a:t>
            </a:r>
            <a:r>
              <a:rPr lang="it-IT" sz="2800" b="1" dirty="0" smtClean="0"/>
              <a:t>.</a:t>
            </a:r>
          </a:p>
          <a:p>
            <a:pPr marL="457200" indent="-457200" algn="just">
              <a:buClr>
                <a:srgbClr val="FF0000"/>
              </a:buClr>
              <a:buSzPct val="150000"/>
              <a:buFont typeface="Wingdings" panose="05000000000000000000" pitchFamily="2" charset="2"/>
              <a:buChar char="v"/>
            </a:pPr>
            <a:endParaRPr lang="it-IT" sz="2800" b="1" dirty="0"/>
          </a:p>
          <a:p>
            <a:pPr marL="457200" indent="-457200" algn="just">
              <a:buClr>
                <a:srgbClr val="FF0000"/>
              </a:buClr>
              <a:buSzPct val="150000"/>
              <a:buFont typeface="Wingdings" panose="05000000000000000000" pitchFamily="2" charset="2"/>
              <a:buChar char="v"/>
            </a:pPr>
            <a:r>
              <a:rPr lang="it-IT" sz="2800" b="1" dirty="0"/>
              <a:t>Gli apri-fila hanno il compito di aprire il passaggio e non devono essere scavalcati da nessuno. Essi precedono la classe lungo il percorso di evacuazione prestabilito, fino al punto esterno di raccolta</a:t>
            </a:r>
            <a:r>
              <a:rPr lang="it-IT" sz="2800" b="1" dirty="0" smtClean="0"/>
              <a:t>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1276007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98BEF">
            <a:alpha val="7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72353" y="578224"/>
            <a:ext cx="10434918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Clr>
                <a:srgbClr val="FF0000"/>
              </a:buClr>
              <a:buSzPct val="150000"/>
              <a:buFont typeface="Wingdings" panose="05000000000000000000" pitchFamily="2" charset="2"/>
              <a:buChar char="v"/>
            </a:pPr>
            <a:r>
              <a:rPr lang="it-IT" sz="2800" b="1" dirty="0" smtClean="0"/>
              <a:t>Allievi ed allieve si prendono per mano si inseriscono progressivamente in fila, uscendo man mano che i gruppi di due si formano.</a:t>
            </a:r>
          </a:p>
          <a:p>
            <a:pPr marL="457200" indent="-457200" algn="just">
              <a:buClr>
                <a:srgbClr val="FF0000"/>
              </a:buClr>
              <a:buSzPct val="150000"/>
              <a:buFont typeface="Wingdings" panose="05000000000000000000" pitchFamily="2" charset="2"/>
              <a:buChar char="v"/>
            </a:pPr>
            <a:endParaRPr lang="it-IT" sz="2800" b="1" dirty="0" smtClean="0"/>
          </a:p>
          <a:p>
            <a:pPr marL="457200" indent="-457200" algn="just">
              <a:buClr>
                <a:srgbClr val="FF0000"/>
              </a:buClr>
              <a:buSzPct val="150000"/>
              <a:buFont typeface="Wingdings" panose="05000000000000000000" pitchFamily="2" charset="2"/>
              <a:buChar char="v"/>
            </a:pPr>
            <a:r>
              <a:rPr lang="it-IT" sz="2800" b="1" dirty="0" smtClean="0"/>
              <a:t>I serra-fila verificano che nessuno sia rimasto indietro, escono dall’aula CHIUDENDO LA PORTA e si congiungono rapidamente con il resto della classe.</a:t>
            </a:r>
          </a:p>
          <a:p>
            <a:pPr marL="457200" indent="-457200" algn="just">
              <a:buClr>
                <a:srgbClr val="FF0000"/>
              </a:buClr>
              <a:buSzPct val="150000"/>
              <a:buFont typeface="Wingdings" panose="05000000000000000000" pitchFamily="2" charset="2"/>
              <a:buChar char="v"/>
            </a:pPr>
            <a:endParaRPr lang="it-IT" sz="2800" b="1" dirty="0" smtClean="0"/>
          </a:p>
          <a:p>
            <a:pPr marL="457200" indent="-457200" algn="just">
              <a:buClr>
                <a:srgbClr val="FF0000"/>
              </a:buClr>
              <a:buSzPct val="150000"/>
              <a:buFont typeface="Wingdings" panose="05000000000000000000" pitchFamily="2" charset="2"/>
              <a:buChar char="v"/>
            </a:pPr>
            <a:r>
              <a:rPr lang="it-IT" sz="2800" b="1" dirty="0" smtClean="0"/>
              <a:t>Lo sgombero va </a:t>
            </a:r>
            <a:r>
              <a:rPr lang="it-IT" sz="2800" b="1" dirty="0" smtClean="0"/>
              <a:t>eseguito SENZA CORRERE E IN </a:t>
            </a:r>
            <a:r>
              <a:rPr lang="it-IT" sz="2800" b="1" dirty="0" smtClean="0"/>
              <a:t>SILENZIO</a:t>
            </a:r>
          </a:p>
          <a:p>
            <a:pPr marL="457200" indent="-457200" algn="just">
              <a:buClr>
                <a:srgbClr val="FF0000"/>
              </a:buClr>
              <a:buSzPct val="150000"/>
              <a:buFont typeface="Wingdings" panose="05000000000000000000" pitchFamily="2" charset="2"/>
              <a:buChar char="v"/>
            </a:pPr>
            <a:endParaRPr lang="it-IT" sz="2800" b="1" dirty="0" smtClean="0"/>
          </a:p>
          <a:p>
            <a:pPr marL="457200" indent="-457200" algn="just">
              <a:buClr>
                <a:srgbClr val="FF0000"/>
              </a:buClr>
              <a:buSzPct val="150000"/>
              <a:buFont typeface="Wingdings" panose="05000000000000000000" pitchFamily="2" charset="2"/>
              <a:buChar char="v"/>
            </a:pPr>
            <a:r>
              <a:rPr lang="it-IT" sz="2800" b="1" dirty="0" smtClean="0"/>
              <a:t>il docente raccoglie il registro di classe, necessario per i successivi controlli, affianca e coordina l’esodo della classe</a:t>
            </a:r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2328285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910A">
            <a:alpha val="7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825599" y="1143000"/>
            <a:ext cx="833717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8000" b="1" dirty="0" smtClean="0"/>
              <a:t>TIPOLOGIE </a:t>
            </a:r>
          </a:p>
          <a:p>
            <a:pPr algn="ctr"/>
            <a:r>
              <a:rPr lang="it-IT" sz="8000" b="1" dirty="0" smtClean="0"/>
              <a:t>DI </a:t>
            </a:r>
          </a:p>
          <a:p>
            <a:pPr algn="ctr"/>
            <a:r>
              <a:rPr lang="it-IT" sz="8000" b="1" dirty="0" smtClean="0"/>
              <a:t>EMERGENZA</a:t>
            </a:r>
            <a:endParaRPr lang="it-IT" sz="8000" b="1" dirty="0"/>
          </a:p>
        </p:txBody>
      </p:sp>
    </p:spTree>
    <p:extLst>
      <p:ext uri="{BB962C8B-B14F-4D97-AF65-F5344CB8AC3E}">
        <p14:creationId xmlns:p14="http://schemas.microsoft.com/office/powerpoint/2010/main" val="2035658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910A">
            <a:alpha val="7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726141" y="591671"/>
            <a:ext cx="10663518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 smtClean="0"/>
              <a:t>TERREMOTO</a:t>
            </a:r>
          </a:p>
          <a:p>
            <a:pPr algn="ctr"/>
            <a:endParaRPr lang="it-IT" sz="2800" dirty="0"/>
          </a:p>
          <a:p>
            <a:pPr lvl="0" algn="ctr"/>
            <a:r>
              <a:rPr lang="it-IT" sz="2800" b="1" dirty="0"/>
              <a:t>Al verificarsi dell’evento </a:t>
            </a:r>
            <a:r>
              <a:rPr lang="it-IT" sz="2800" b="1" dirty="0" smtClean="0"/>
              <a:t>sismico:</a:t>
            </a:r>
          </a:p>
          <a:p>
            <a:pPr lvl="0" algn="ctr"/>
            <a:endParaRPr lang="it-IT" sz="2800" b="1" dirty="0" smtClean="0"/>
          </a:p>
          <a:p>
            <a:pPr marL="457200" lvl="0" indent="-457200" algn="just">
              <a:buClr>
                <a:srgbClr val="FF0000"/>
              </a:buClr>
              <a:buSzPct val="150000"/>
              <a:buFont typeface="Wingdings" panose="05000000000000000000" pitchFamily="2" charset="2"/>
              <a:buChar char="§"/>
            </a:pPr>
            <a:r>
              <a:rPr lang="it-IT" sz="2800" b="1" dirty="0" smtClean="0"/>
              <a:t>Ripararsi sotto ai banchi, sotto alla cattedra oppure addossarsi ad un muro maestro il più lontano possibile dalle finestre;</a:t>
            </a:r>
          </a:p>
          <a:p>
            <a:pPr marL="457200" lvl="0" indent="-457200" algn="just">
              <a:buClr>
                <a:srgbClr val="FF0000"/>
              </a:buClr>
              <a:buSzPct val="150000"/>
              <a:buFont typeface="Wingdings" panose="05000000000000000000" pitchFamily="2" charset="2"/>
              <a:buChar char="§"/>
            </a:pPr>
            <a:endParaRPr lang="it-IT" sz="2800" b="1" dirty="0"/>
          </a:p>
          <a:p>
            <a:pPr marL="457200" lvl="0" indent="-457200" algn="just">
              <a:buClr>
                <a:srgbClr val="FF0000"/>
              </a:buClr>
              <a:buSzPct val="150000"/>
              <a:buFont typeface="Wingdings" panose="05000000000000000000" pitchFamily="2" charset="2"/>
              <a:buChar char="§"/>
            </a:pPr>
            <a:r>
              <a:rPr lang="it-IT" sz="2800" b="1" dirty="0"/>
              <a:t>Allontanarsi dalle suppellettili che potrebbero cadere addosso</a:t>
            </a:r>
            <a:r>
              <a:rPr lang="it-IT" sz="2800" b="1" dirty="0" smtClean="0"/>
              <a:t>;</a:t>
            </a:r>
          </a:p>
          <a:p>
            <a:pPr marL="457200" lvl="0" indent="-457200" algn="just">
              <a:buClr>
                <a:srgbClr val="FF0000"/>
              </a:buClr>
              <a:buSzPct val="150000"/>
              <a:buFont typeface="Wingdings" panose="05000000000000000000" pitchFamily="2" charset="2"/>
              <a:buChar char="§"/>
            </a:pPr>
            <a:endParaRPr lang="it-IT" sz="2800" b="1" dirty="0"/>
          </a:p>
          <a:p>
            <a:pPr marL="457200" indent="-457200" algn="just">
              <a:buClr>
                <a:srgbClr val="FF0000"/>
              </a:buClr>
              <a:buSzPct val="150000"/>
              <a:buFont typeface="Wingdings" panose="05000000000000000000" pitchFamily="2" charset="2"/>
              <a:buChar char="§"/>
            </a:pPr>
            <a:r>
              <a:rPr lang="it-IT" sz="2800" b="1" dirty="0" smtClean="0"/>
              <a:t>Al </a:t>
            </a:r>
            <a:r>
              <a:rPr lang="it-IT" sz="2800" b="1" dirty="0"/>
              <a:t>cessare delle scosse gli operatori scolastici provvedono a disinserire qualsiasi apparecchiatura elettrica sia stata in funzione. Gli interruttori generali vanno staccati</a:t>
            </a:r>
            <a:r>
              <a:rPr lang="it-IT" sz="2800" b="1" dirty="0" smtClean="0"/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it-IT" sz="2800" dirty="0"/>
          </a:p>
          <a:p>
            <a:r>
              <a:rPr lang="it-IT" sz="28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857664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910A">
            <a:alpha val="7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860612" y="672353"/>
            <a:ext cx="1023321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Clr>
                <a:srgbClr val="FF0000"/>
              </a:buClr>
              <a:buSzPct val="150000"/>
              <a:buFont typeface="Wingdings" panose="05000000000000000000" pitchFamily="2" charset="2"/>
              <a:buChar char="§"/>
            </a:pPr>
            <a:r>
              <a:rPr lang="it-IT" sz="2800" b="1" dirty="0" smtClean="0"/>
              <a:t>L’ordine di evacuazione si intende come già dato, e si esegue direttamente lo sgombero.</a:t>
            </a:r>
          </a:p>
          <a:p>
            <a:pPr marL="457200" indent="-457200" algn="just">
              <a:buClr>
                <a:srgbClr val="FF0000"/>
              </a:buClr>
              <a:buSzPct val="150000"/>
              <a:buFont typeface="Wingdings" panose="05000000000000000000" pitchFamily="2" charset="2"/>
              <a:buChar char="§"/>
            </a:pPr>
            <a:endParaRPr lang="it-IT" sz="2800" b="1" dirty="0" smtClean="0"/>
          </a:p>
          <a:p>
            <a:pPr marL="457200" indent="-457200" algn="just">
              <a:buClr>
                <a:srgbClr val="FF0000"/>
              </a:buClr>
              <a:buSzPct val="150000"/>
              <a:buFont typeface="Wingdings" panose="05000000000000000000" pitchFamily="2" charset="2"/>
              <a:buChar char="§"/>
            </a:pPr>
            <a:r>
              <a:rPr lang="it-IT" sz="2800" b="1" dirty="0" smtClean="0"/>
              <a:t>NON si usa l’ascensore.</a:t>
            </a:r>
          </a:p>
          <a:p>
            <a:pPr marL="457200" indent="-457200" algn="just">
              <a:buClr>
                <a:srgbClr val="FF0000"/>
              </a:buClr>
              <a:buSzPct val="150000"/>
              <a:buFont typeface="Wingdings" panose="05000000000000000000" pitchFamily="2" charset="2"/>
              <a:buChar char="§"/>
            </a:pPr>
            <a:endParaRPr lang="it-IT" sz="2800" b="1" dirty="0" smtClean="0"/>
          </a:p>
          <a:p>
            <a:pPr marL="457200" indent="-457200" algn="just">
              <a:buClr>
                <a:srgbClr val="FF0000"/>
              </a:buClr>
              <a:buSzPct val="150000"/>
              <a:buFont typeface="Wingdings" panose="05000000000000000000" pitchFamily="2" charset="2"/>
              <a:buChar char="§"/>
            </a:pPr>
            <a:r>
              <a:rPr lang="it-IT" sz="2800" b="1" dirty="0" smtClean="0"/>
              <a:t> </a:t>
            </a:r>
            <a:r>
              <a:rPr lang="it-IT" sz="2800" b="1" dirty="0" smtClean="0"/>
              <a:t>NON </a:t>
            </a:r>
            <a:r>
              <a:rPr lang="it-IT" sz="2800" b="1" dirty="0" smtClean="0"/>
              <a:t>si rientra negli edifici per alcun motivo.</a:t>
            </a:r>
          </a:p>
          <a:p>
            <a:pPr marL="457200" indent="-457200" algn="just">
              <a:buClr>
                <a:srgbClr val="FF0000"/>
              </a:buClr>
              <a:buSzPct val="150000"/>
              <a:buFont typeface="Wingdings" panose="05000000000000000000" pitchFamily="2" charset="2"/>
              <a:buChar char="§"/>
            </a:pPr>
            <a:endParaRPr lang="it-IT" sz="2800" b="1" dirty="0" smtClean="0"/>
          </a:p>
          <a:p>
            <a:pPr marL="457200" indent="-457200" algn="just">
              <a:buClr>
                <a:srgbClr val="FF0000"/>
              </a:buClr>
              <a:buSzPct val="150000"/>
              <a:buFont typeface="Wingdings" panose="05000000000000000000" pitchFamily="2" charset="2"/>
              <a:buChar char="§"/>
            </a:pPr>
            <a:r>
              <a:rPr lang="it-IT" sz="2800" b="1" dirty="0" smtClean="0"/>
              <a:t> Le successive disposizioni vengono impartite dal Dirigente scolastico, dal docente collaboratore o dal Responsabile del Servizio di Prevenzione e Protezione .</a:t>
            </a:r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2488433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910A">
            <a:alpha val="7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591671" y="551329"/>
            <a:ext cx="10851776" cy="66787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 smtClean="0">
                <a:effectLst/>
              </a:rPr>
              <a:t>INCENDIO</a:t>
            </a:r>
          </a:p>
          <a:p>
            <a:pPr algn="ctr"/>
            <a:endParaRPr lang="it-IT" sz="3200" dirty="0" smtClean="0">
              <a:effectLst/>
            </a:endParaRPr>
          </a:p>
          <a:p>
            <a:pPr marL="457200" indent="-457200">
              <a:buClr>
                <a:srgbClr val="FF0000"/>
              </a:buClr>
              <a:buSzPct val="150000"/>
              <a:buFont typeface="Wingdings" panose="05000000000000000000" pitchFamily="2" charset="2"/>
              <a:buChar char="§"/>
            </a:pPr>
            <a:r>
              <a:rPr lang="it-IT" sz="2800" b="1" dirty="0"/>
              <a:t>Il fuoco ha bisogno di aria. Spesso un incendio può essere domato sul nascere soffocando le fiamme</a:t>
            </a:r>
            <a:r>
              <a:rPr lang="it-IT" sz="2800" b="1" dirty="0" smtClean="0"/>
              <a:t>.</a:t>
            </a:r>
          </a:p>
          <a:p>
            <a:pPr marL="457200" indent="-457200">
              <a:buClr>
                <a:srgbClr val="FF0000"/>
              </a:buClr>
              <a:buSzPct val="150000"/>
              <a:buFont typeface="Wingdings" panose="05000000000000000000" pitchFamily="2" charset="2"/>
              <a:buChar char="§"/>
            </a:pPr>
            <a:endParaRPr lang="it-IT" sz="2800" b="1" dirty="0"/>
          </a:p>
          <a:p>
            <a:pPr marL="457200" indent="-457200">
              <a:buClr>
                <a:srgbClr val="FF0000"/>
              </a:buClr>
              <a:buSzPct val="150000"/>
              <a:buFont typeface="Wingdings" panose="05000000000000000000" pitchFamily="2" charset="2"/>
              <a:buChar char="§"/>
            </a:pPr>
            <a:r>
              <a:rPr lang="it-IT" sz="2800" b="1" dirty="0"/>
              <a:t> NON USARE per questo scopo tessuti in materiale sintetico.</a:t>
            </a:r>
          </a:p>
          <a:p>
            <a:pPr marL="457200" indent="-457200">
              <a:buClr>
                <a:srgbClr val="FF0000"/>
              </a:buClr>
              <a:buSzPct val="150000"/>
              <a:buFont typeface="Wingdings" panose="05000000000000000000" pitchFamily="2" charset="2"/>
              <a:buChar char="§"/>
            </a:pPr>
            <a:r>
              <a:rPr lang="it-IT" sz="2800" b="1" dirty="0"/>
              <a:t> </a:t>
            </a:r>
          </a:p>
          <a:p>
            <a:pPr marL="457200" indent="-457200">
              <a:buClr>
                <a:srgbClr val="FF0000"/>
              </a:buClr>
              <a:buSzPct val="150000"/>
              <a:buFont typeface="Wingdings" panose="05000000000000000000" pitchFamily="2" charset="2"/>
              <a:buChar char="§"/>
            </a:pPr>
            <a:r>
              <a:rPr lang="it-IT" sz="2800" b="1" dirty="0"/>
              <a:t>Se i vestiti prendono </a:t>
            </a:r>
            <a:r>
              <a:rPr lang="it-IT" sz="2800" b="1" dirty="0" smtClean="0"/>
              <a:t>fuoco:</a:t>
            </a:r>
          </a:p>
          <a:p>
            <a:pPr marL="987425" indent="-174625">
              <a:buClr>
                <a:srgbClr val="FF0000"/>
              </a:buClr>
              <a:buSzPct val="150000"/>
              <a:buFont typeface="Arial" panose="020B0604020202020204" pitchFamily="34" charset="0"/>
              <a:buChar char="•"/>
            </a:pPr>
            <a:r>
              <a:rPr lang="it-IT" sz="2800" b="1" dirty="0" smtClean="0"/>
              <a:t> non correre</a:t>
            </a:r>
            <a:r>
              <a:rPr lang="it-IT" sz="2800" b="1" dirty="0"/>
              <a:t>;</a:t>
            </a:r>
            <a:endParaRPr lang="it-IT" sz="2800" b="1" dirty="0" smtClean="0"/>
          </a:p>
          <a:p>
            <a:pPr marL="987425" indent="-174625">
              <a:buClr>
                <a:srgbClr val="FF0000"/>
              </a:buClr>
              <a:buSzPct val="150000"/>
              <a:buFont typeface="Arial" panose="020B0604020202020204" pitchFamily="34" charset="0"/>
              <a:buChar char="•"/>
            </a:pPr>
            <a:r>
              <a:rPr lang="it-IT" sz="2800" b="1" dirty="0" smtClean="0"/>
              <a:t> </a:t>
            </a:r>
            <a:r>
              <a:rPr lang="it-IT" sz="2800" b="1" dirty="0"/>
              <a:t>non agitare scompostamente braccia e gambe: l’aria alimenta le fiamme</a:t>
            </a:r>
            <a:r>
              <a:rPr lang="it-IT" sz="2800" b="1" dirty="0" smtClean="0"/>
              <a:t>;</a:t>
            </a:r>
          </a:p>
          <a:p>
            <a:pPr marL="987425" indent="-174625">
              <a:buClr>
                <a:srgbClr val="FF0000"/>
              </a:buClr>
              <a:buSzPct val="150000"/>
              <a:buFont typeface="Arial" panose="020B0604020202020204" pitchFamily="34" charset="0"/>
              <a:buChar char="•"/>
            </a:pPr>
            <a:r>
              <a:rPr lang="it-IT" sz="2800" b="1" dirty="0" smtClean="0"/>
              <a:t> </a:t>
            </a:r>
            <a:r>
              <a:rPr lang="it-IT" sz="2800" b="1" dirty="0"/>
              <a:t>rannicchiarsi e rotolarsi a terra;</a:t>
            </a:r>
          </a:p>
          <a:p>
            <a:pPr marL="987425" lvl="0" indent="-174625">
              <a:buClr>
                <a:srgbClr val="FF0000"/>
              </a:buClr>
              <a:buSzPct val="150000"/>
              <a:buFont typeface="Arial" panose="020B0604020202020204" pitchFamily="34" charset="0"/>
              <a:buChar char="•"/>
            </a:pPr>
            <a:r>
              <a:rPr lang="it-IT" sz="2800" b="1" dirty="0"/>
              <a:t>con una coperta, un asciugamani, un indumento, si possono soffocare le fiamme.</a:t>
            </a:r>
          </a:p>
          <a:p>
            <a:pPr lvl="0"/>
            <a:r>
              <a:rPr lang="it-IT" sz="2800" b="1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2082244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910A">
            <a:alpha val="7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58906" y="484094"/>
            <a:ext cx="10797988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800" b="1" dirty="0" smtClean="0"/>
              <a:t>SE SI È ALL’INTERNO DI UN LOCALE IN CUI SI È SVILUPPATO UN INCENDIO:</a:t>
            </a:r>
          </a:p>
          <a:p>
            <a:pPr algn="just"/>
            <a:endParaRPr lang="it-IT" sz="2800" b="1" dirty="0" smtClean="0"/>
          </a:p>
          <a:p>
            <a:pPr marL="457200" lvl="0" indent="-457200" algn="just">
              <a:buClr>
                <a:srgbClr val="FF0000"/>
              </a:buClr>
              <a:buSzPct val="150000"/>
              <a:buFont typeface="Wingdings" panose="05000000000000000000" pitchFamily="2" charset="2"/>
              <a:buChar char="§"/>
            </a:pPr>
            <a:r>
              <a:rPr lang="it-IT" sz="2800" b="1" dirty="0" smtClean="0"/>
              <a:t>non </a:t>
            </a:r>
            <a:r>
              <a:rPr lang="it-IT" sz="2800" b="1" dirty="0" smtClean="0"/>
              <a:t>usare acqua per spegnere le fiamme in prossimità di impianti o dispositivi elettrici, disattivare tutti gli interruttori</a:t>
            </a:r>
            <a:r>
              <a:rPr lang="it-IT" sz="2800" b="1" dirty="0" smtClean="0"/>
              <a:t>;</a:t>
            </a:r>
          </a:p>
          <a:p>
            <a:pPr marL="457200" lvl="0" indent="-457200" algn="just">
              <a:buClr>
                <a:srgbClr val="FF0000"/>
              </a:buClr>
              <a:buSzPct val="150000"/>
              <a:buFont typeface="Wingdings" panose="05000000000000000000" pitchFamily="2" charset="2"/>
              <a:buChar char="§"/>
            </a:pPr>
            <a:endParaRPr lang="it-IT" sz="2800" b="1" dirty="0" smtClean="0"/>
          </a:p>
          <a:p>
            <a:pPr marL="457200" lvl="0" indent="-457200" algn="just">
              <a:buClr>
                <a:srgbClr val="FF0000"/>
              </a:buClr>
              <a:buSzPct val="150000"/>
              <a:buFont typeface="Wingdings" panose="05000000000000000000" pitchFamily="2" charset="2"/>
              <a:buChar char="§"/>
            </a:pPr>
            <a:r>
              <a:rPr lang="it-IT" sz="2800" b="1" dirty="0" smtClean="0"/>
              <a:t>abbandonando il locale, assicurarsi che tutti siano usciti e chiudere dietro di sé tutte le porte, così si frappone una barriera tra noi e l’incendio;</a:t>
            </a:r>
          </a:p>
          <a:p>
            <a:pPr marL="457200" lvl="0" indent="-457200" algn="just">
              <a:buClr>
                <a:srgbClr val="FF0000"/>
              </a:buClr>
              <a:buSzPct val="150000"/>
              <a:buFont typeface="Wingdings" panose="05000000000000000000" pitchFamily="2" charset="2"/>
              <a:buChar char="§"/>
            </a:pPr>
            <a:endParaRPr lang="it-IT" sz="2800" b="1" dirty="0" smtClean="0"/>
          </a:p>
          <a:p>
            <a:pPr marL="457200" lvl="0" indent="-457200" algn="just">
              <a:buClr>
                <a:srgbClr val="FF0000"/>
              </a:buClr>
              <a:buSzPct val="150000"/>
              <a:buFont typeface="Wingdings" panose="05000000000000000000" pitchFamily="2" charset="2"/>
              <a:buChar char="§"/>
            </a:pPr>
            <a:r>
              <a:rPr lang="it-IT" sz="2800" b="1" dirty="0" smtClean="0"/>
              <a:t>si usa la scala di emergenza, non l’ascensore;</a:t>
            </a:r>
          </a:p>
          <a:p>
            <a:pPr marL="457200" lvl="0" indent="-457200" algn="just">
              <a:buClr>
                <a:srgbClr val="FF0000"/>
              </a:buClr>
              <a:buSzPct val="150000"/>
              <a:buFont typeface="Wingdings" panose="05000000000000000000" pitchFamily="2" charset="2"/>
              <a:buChar char="§"/>
            </a:pPr>
            <a:endParaRPr lang="it-IT" sz="2800" b="1" dirty="0" smtClean="0"/>
          </a:p>
          <a:p>
            <a:pPr marL="457200" lvl="0" indent="-457200" algn="just">
              <a:buClr>
                <a:srgbClr val="FF0000"/>
              </a:buClr>
              <a:buSzPct val="150000"/>
              <a:buFont typeface="Wingdings" panose="05000000000000000000" pitchFamily="2" charset="2"/>
              <a:buChar char="§"/>
            </a:pPr>
            <a:r>
              <a:rPr lang="it-IT" sz="2800" b="1" dirty="0" smtClean="0"/>
              <a:t>se il fuoco è fuori dalla porta dell’aula, sigillare le fessure e mettersi possibilmente vicino ad una finestra;</a:t>
            </a:r>
          </a:p>
          <a:p>
            <a:pPr marL="457200" lvl="0" indent="-457200" algn="just">
              <a:buClr>
                <a:srgbClr val="FF0000"/>
              </a:buClr>
              <a:buSzPct val="150000"/>
              <a:buFont typeface="Wingdings" panose="05000000000000000000" pitchFamily="2" charset="2"/>
              <a:buChar char="§"/>
            </a:pPr>
            <a:endParaRPr lang="it-IT" sz="2800" b="1" dirty="0" smtClean="0"/>
          </a:p>
        </p:txBody>
      </p:sp>
    </p:spTree>
    <p:extLst>
      <p:ext uri="{BB962C8B-B14F-4D97-AF65-F5344CB8AC3E}">
        <p14:creationId xmlns:p14="http://schemas.microsoft.com/office/powerpoint/2010/main" val="2643815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910A">
            <a:alpha val="7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/>
          <p:cNvSpPr/>
          <p:nvPr/>
        </p:nvSpPr>
        <p:spPr>
          <a:xfrm>
            <a:off x="470647" y="838672"/>
            <a:ext cx="1099969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lvl="0" indent="-457200" algn="just">
              <a:buClr>
                <a:srgbClr val="FF0000"/>
              </a:buClr>
              <a:buSzPct val="150000"/>
              <a:buFont typeface="Wingdings" panose="05000000000000000000" pitchFamily="2" charset="2"/>
              <a:buChar char="§"/>
            </a:pPr>
            <a:r>
              <a:rPr lang="it-IT" sz="2800" b="1" dirty="0"/>
              <a:t>se il fumo è nell’aula, filtrare l’aria attraverso un fazzoletto e sdraiarsi a terra, il fumo tende a salire verso l’alto.</a:t>
            </a:r>
          </a:p>
          <a:p>
            <a:pPr marL="457200" indent="-457200" algn="just">
              <a:buClr>
                <a:srgbClr val="FF0000"/>
              </a:buClr>
              <a:buSzPct val="150000"/>
              <a:buFont typeface="Wingdings" panose="05000000000000000000" pitchFamily="2" charset="2"/>
              <a:buChar char="§"/>
            </a:pPr>
            <a:endParaRPr lang="it-IT" sz="2800" b="1" dirty="0"/>
          </a:p>
          <a:p>
            <a:pPr marL="457200" indent="-457200" algn="just">
              <a:buClr>
                <a:srgbClr val="FF0000"/>
              </a:buClr>
              <a:buSzPct val="150000"/>
              <a:buFont typeface="Wingdings" panose="05000000000000000000" pitchFamily="2" charset="2"/>
              <a:buChar char="§"/>
            </a:pPr>
            <a:r>
              <a:rPr lang="it-IT" sz="2800" b="1" dirty="0" smtClean="0"/>
              <a:t>Anche </a:t>
            </a:r>
            <a:r>
              <a:rPr lang="it-IT" sz="2800" b="1" dirty="0" smtClean="0"/>
              <a:t>in questo caso, per abbandonare la scuola seguire le vie di fuga indicate nel piano d’esodo. L’estintore o l’idrante può essere utilizzato esclusivamente dal personale addestrato.</a:t>
            </a:r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1134724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98BEF">
            <a:alpha val="7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877941" y="301567"/>
            <a:ext cx="9878096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000" b="1" dirty="0" smtClean="0"/>
              <a:t>SEGNALETICA</a:t>
            </a:r>
          </a:p>
          <a:p>
            <a:endParaRPr lang="it-IT" sz="2000" dirty="0"/>
          </a:p>
          <a:p>
            <a:pPr algn="ctr"/>
            <a:r>
              <a:rPr lang="it-IT" sz="2800" b="1" dirty="0" smtClean="0">
                <a:solidFill>
                  <a:srgbClr val="00B050"/>
                </a:solidFill>
              </a:rPr>
              <a:t>PERCORSI (COLORE VERDE)</a:t>
            </a:r>
            <a:endParaRPr lang="it-IT" sz="2800" b="1" dirty="0">
              <a:solidFill>
                <a:srgbClr val="00B050"/>
              </a:solidFill>
            </a:endParaRPr>
          </a:p>
        </p:txBody>
      </p:sp>
      <p:pic>
        <p:nvPicPr>
          <p:cNvPr id="3" name="Immagine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729" y="1831425"/>
            <a:ext cx="1766260" cy="1495444"/>
          </a:xfrm>
          <a:prstGeom prst="rect">
            <a:avLst/>
          </a:prstGeom>
        </p:spPr>
      </p:pic>
      <p:sp>
        <p:nvSpPr>
          <p:cNvPr id="4" name="CasellaDiTesto 3"/>
          <p:cNvSpPr txBox="1"/>
          <p:nvPr/>
        </p:nvSpPr>
        <p:spPr>
          <a:xfrm>
            <a:off x="2266681" y="2215166"/>
            <a:ext cx="772448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>
                <a:effectLst/>
              </a:rPr>
              <a:t>Segnale collocato sopra l'uscita d'emergenza (oltre la quale si è all’esterno)</a:t>
            </a:r>
            <a:endParaRPr lang="it-IT" sz="2800" b="1" dirty="0">
              <a:effectLst/>
            </a:endParaRPr>
          </a:p>
        </p:txBody>
      </p:sp>
      <p:pic>
        <p:nvPicPr>
          <p:cNvPr id="5" name="Immagin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729" y="3410178"/>
            <a:ext cx="1766260" cy="1686888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2234484" y="3776568"/>
            <a:ext cx="716500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/>
              <a:t>Segnale indicante la direzione da seguire per raggiungere l’uscita d’ emergenza.</a:t>
            </a:r>
          </a:p>
        </p:txBody>
      </p:sp>
      <p:pic>
        <p:nvPicPr>
          <p:cNvPr id="7" name="Immagine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0912" y="5263683"/>
            <a:ext cx="1169894" cy="1241749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2266681" y="5341143"/>
            <a:ext cx="805251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dirty="0" smtClean="0">
                <a:effectLst/>
              </a:rPr>
              <a:t>Segnale che indica un percorso in discesa su scala verso l’uscita d’emergenza</a:t>
            </a:r>
            <a:endParaRPr lang="it-IT" sz="2800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90333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910A">
            <a:alpha val="7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874059" y="605118"/>
            <a:ext cx="10408023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 smtClean="0">
                <a:effectLst/>
              </a:rPr>
              <a:t>EVENTO ATMOSFERICO POTENZIALMENTE PERICOLOSO</a:t>
            </a:r>
          </a:p>
          <a:p>
            <a:pPr algn="ctr"/>
            <a:endParaRPr lang="it-IT" sz="3200" dirty="0" smtClean="0">
              <a:effectLst/>
            </a:endParaRPr>
          </a:p>
          <a:p>
            <a:pPr marL="457200" indent="-457200" algn="just">
              <a:buClr>
                <a:srgbClr val="FF0000"/>
              </a:buClr>
              <a:buSzPct val="150000"/>
              <a:buFont typeface="Wingdings" panose="05000000000000000000" pitchFamily="2" charset="2"/>
              <a:buChar char="§"/>
            </a:pPr>
            <a:r>
              <a:rPr lang="it-IT" sz="2800" b="1" dirty="0"/>
              <a:t>Appena si manifesta l’inizio di una tempesta le finestre vanno chiuse</a:t>
            </a:r>
            <a:r>
              <a:rPr lang="it-IT" sz="2800" b="1" dirty="0" smtClean="0"/>
              <a:t>.</a:t>
            </a:r>
          </a:p>
          <a:p>
            <a:pPr marL="457200" indent="-457200" algn="just">
              <a:buClr>
                <a:srgbClr val="FF0000"/>
              </a:buClr>
              <a:buSzPct val="150000"/>
              <a:buFont typeface="Wingdings" panose="05000000000000000000" pitchFamily="2" charset="2"/>
              <a:buChar char="§"/>
            </a:pPr>
            <a:endParaRPr lang="it-IT" sz="2800" b="1" dirty="0" smtClean="0"/>
          </a:p>
          <a:p>
            <a:pPr marL="457200" indent="-457200" algn="just">
              <a:buClr>
                <a:srgbClr val="FF0000"/>
              </a:buClr>
              <a:buSzPct val="150000"/>
              <a:buFont typeface="Wingdings" panose="05000000000000000000" pitchFamily="2" charset="2"/>
              <a:buChar char="§"/>
            </a:pPr>
            <a:r>
              <a:rPr lang="it-IT" sz="2800" b="1" dirty="0" smtClean="0"/>
              <a:t> </a:t>
            </a:r>
            <a:r>
              <a:rPr lang="it-IT" sz="2800" b="1" dirty="0"/>
              <a:t>Nel caso di condizioni meteorologiche che facciano presagire l’arrivo di una tromba d’aria si procede </a:t>
            </a:r>
            <a:r>
              <a:rPr lang="it-IT" sz="2800" b="1" dirty="0" smtClean="0"/>
              <a:t>sgomberando </a:t>
            </a:r>
            <a:r>
              <a:rPr lang="it-IT" sz="2800" b="1" dirty="0"/>
              <a:t>la classe nel corridoio interno, nella sezione priva di finestre. </a:t>
            </a:r>
            <a:endParaRPr lang="it-IT" sz="2800" b="1" dirty="0" smtClean="0"/>
          </a:p>
          <a:p>
            <a:pPr marL="457200" indent="-457200" algn="just">
              <a:buClr>
                <a:srgbClr val="FF0000"/>
              </a:buClr>
              <a:buSzPct val="150000"/>
              <a:buFont typeface="Wingdings" panose="05000000000000000000" pitchFamily="2" charset="2"/>
              <a:buChar char="§"/>
            </a:pPr>
            <a:endParaRPr lang="it-IT" sz="2800" b="1" dirty="0" smtClean="0"/>
          </a:p>
          <a:p>
            <a:pPr marL="457200" indent="-457200" algn="just">
              <a:buClr>
                <a:srgbClr val="FF0000"/>
              </a:buClr>
              <a:buSzPct val="150000"/>
              <a:buFont typeface="Wingdings" panose="05000000000000000000" pitchFamily="2" charset="2"/>
              <a:buChar char="§"/>
            </a:pPr>
            <a:r>
              <a:rPr lang="it-IT" sz="2800" b="1" dirty="0" smtClean="0"/>
              <a:t>Le </a:t>
            </a:r>
            <a:r>
              <a:rPr lang="it-IT" sz="2800" b="1" dirty="0"/>
              <a:t>porte vanno accuratamente chiuse.</a:t>
            </a:r>
          </a:p>
          <a:p>
            <a:pPr marL="457200" indent="-457200" algn="just">
              <a:buClr>
                <a:srgbClr val="FF0000"/>
              </a:buClr>
              <a:buSzPct val="150000"/>
              <a:buFont typeface="Wingdings" panose="05000000000000000000" pitchFamily="2" charset="2"/>
              <a:buChar char="§"/>
            </a:pPr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2213781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910A">
            <a:alpha val="7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089212" y="605118"/>
            <a:ext cx="9628094" cy="56630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3200" b="1" dirty="0" smtClean="0"/>
              <a:t>AGGRESSIONE</a:t>
            </a:r>
          </a:p>
          <a:p>
            <a:pPr algn="ctr"/>
            <a:endParaRPr lang="it-IT" sz="3200" dirty="0"/>
          </a:p>
          <a:p>
            <a:pPr marL="457200" indent="-457200" algn="just">
              <a:buClr>
                <a:srgbClr val="FF0000"/>
              </a:buClr>
              <a:buSzPct val="150000"/>
              <a:buFont typeface="Wingdings" panose="05000000000000000000" pitchFamily="2" charset="2"/>
              <a:buChar char="§"/>
            </a:pPr>
            <a:r>
              <a:rPr lang="it-IT" sz="2800" b="1" dirty="0"/>
              <a:t>Al segnale di emergenza (campanella o tromba a impulsi) tutte le porte vanno chiuse</a:t>
            </a:r>
            <a:r>
              <a:rPr lang="it-IT" sz="2800" b="1" dirty="0" smtClean="0"/>
              <a:t>.</a:t>
            </a:r>
          </a:p>
          <a:p>
            <a:pPr marL="457200" indent="-457200" algn="just">
              <a:buClr>
                <a:srgbClr val="FF0000"/>
              </a:buClr>
              <a:buSzPct val="150000"/>
              <a:buFont typeface="Wingdings" panose="05000000000000000000" pitchFamily="2" charset="2"/>
              <a:buChar char="§"/>
            </a:pPr>
            <a:endParaRPr lang="it-IT" sz="2800" b="1" dirty="0"/>
          </a:p>
          <a:p>
            <a:pPr marL="457200" indent="-457200" algn="just">
              <a:buClr>
                <a:srgbClr val="FF0000"/>
              </a:buClr>
              <a:buSzPct val="150000"/>
              <a:buFont typeface="Wingdings" panose="05000000000000000000" pitchFamily="2" charset="2"/>
              <a:buChar char="§"/>
            </a:pPr>
            <a:r>
              <a:rPr lang="it-IT" sz="2800" b="1" dirty="0"/>
              <a:t>Le classi al piano superiore eseguono l’evacuazione attraverso le scale di sicurezza esterne con le modalità già previste nei casi di emergenza generale</a:t>
            </a:r>
            <a:r>
              <a:rPr lang="it-IT" sz="2800" b="1" dirty="0" smtClean="0"/>
              <a:t>.</a:t>
            </a:r>
          </a:p>
          <a:p>
            <a:pPr marL="457200" indent="-457200" algn="just">
              <a:buClr>
                <a:srgbClr val="FF0000"/>
              </a:buClr>
              <a:buSzPct val="150000"/>
              <a:buFont typeface="Wingdings" panose="05000000000000000000" pitchFamily="2" charset="2"/>
              <a:buChar char="§"/>
            </a:pPr>
            <a:endParaRPr lang="it-IT" sz="2800" b="1" dirty="0"/>
          </a:p>
          <a:p>
            <a:pPr marL="457200" indent="-457200" algn="just">
              <a:buClr>
                <a:srgbClr val="FF0000"/>
              </a:buClr>
              <a:buSzPct val="150000"/>
              <a:buFont typeface="Wingdings" panose="05000000000000000000" pitchFamily="2" charset="2"/>
              <a:buChar char="§"/>
            </a:pPr>
            <a:r>
              <a:rPr lang="it-IT" sz="2800" b="1" dirty="0"/>
              <a:t>Le classi al piano terra procedono invece nel modo seguente: la cattedra viene spinta contro la porta per impedire l’accesso agli aggressori.</a:t>
            </a:r>
          </a:p>
          <a:p>
            <a:r>
              <a:rPr lang="it-IT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51181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>
            <a:alpha val="97647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820270" y="672354"/>
            <a:ext cx="10448364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8000" b="1" dirty="0" smtClean="0"/>
              <a:t>PROCEDURA</a:t>
            </a:r>
          </a:p>
          <a:p>
            <a:pPr algn="ctr"/>
            <a:r>
              <a:rPr lang="it-IT" sz="8000" b="1" dirty="0" smtClean="0"/>
              <a:t> DI</a:t>
            </a:r>
          </a:p>
          <a:p>
            <a:pPr algn="ctr"/>
            <a:r>
              <a:rPr lang="it-IT" sz="8000" b="1" dirty="0" smtClean="0"/>
              <a:t> EVACUAZIONE</a:t>
            </a:r>
            <a:endParaRPr lang="it-IT" sz="8000" b="1" dirty="0"/>
          </a:p>
        </p:txBody>
      </p:sp>
    </p:spTree>
    <p:extLst>
      <p:ext uri="{BB962C8B-B14F-4D97-AF65-F5344CB8AC3E}">
        <p14:creationId xmlns:p14="http://schemas.microsoft.com/office/powerpoint/2010/main" val="1078316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470648" y="699247"/>
            <a:ext cx="11066928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/>
              <a:t>AVVIO DELLA PROCEDURA DI </a:t>
            </a:r>
            <a:r>
              <a:rPr lang="it-IT" sz="2800" b="1" dirty="0" smtClean="0"/>
              <a:t>EVACUAZIONE</a:t>
            </a:r>
          </a:p>
          <a:p>
            <a:pPr algn="ctr"/>
            <a:endParaRPr lang="it-IT" sz="2800" b="1" dirty="0"/>
          </a:p>
          <a:p>
            <a:pPr algn="just"/>
            <a:r>
              <a:rPr lang="it-IT" sz="2800" b="1" dirty="0"/>
              <a:t>Lo sgombero rapido dell’edificio interessato all’emergenza viene avviato quando</a:t>
            </a:r>
            <a:r>
              <a:rPr lang="it-IT" sz="2800" b="1" dirty="0" smtClean="0"/>
              <a:t>:</a:t>
            </a:r>
          </a:p>
          <a:p>
            <a:pPr algn="just"/>
            <a:endParaRPr lang="it-IT" sz="2800" b="1" dirty="0"/>
          </a:p>
          <a:p>
            <a:pPr marL="457200" lvl="0" indent="-457200" algn="just">
              <a:buSzPct val="150000"/>
              <a:buFont typeface="Wingdings" panose="05000000000000000000" pitchFamily="2" charset="2"/>
              <a:buChar char="Ø"/>
            </a:pPr>
            <a:r>
              <a:rPr lang="it-IT" sz="2800" b="1" dirty="0"/>
              <a:t>il responsabile direttivo in quel momento presente, ravvisatane la necessità, ordina </a:t>
            </a:r>
            <a:r>
              <a:rPr lang="it-IT" sz="2800" b="1" dirty="0" smtClean="0"/>
              <a:t>l’evacuazione</a:t>
            </a:r>
          </a:p>
          <a:p>
            <a:pPr marL="457200" lvl="0" indent="-457200" algn="just">
              <a:buSzPct val="150000"/>
              <a:buFont typeface="Wingdings" panose="05000000000000000000" pitchFamily="2" charset="2"/>
              <a:buChar char="Ø"/>
            </a:pPr>
            <a:endParaRPr lang="it-IT" sz="2800" b="1" dirty="0"/>
          </a:p>
          <a:p>
            <a:pPr marL="457200" lvl="0" indent="-457200" algn="just">
              <a:buSzPct val="150000"/>
              <a:buFont typeface="Wingdings" panose="05000000000000000000" pitchFamily="2" charset="2"/>
              <a:buChar char="Ø"/>
            </a:pPr>
            <a:r>
              <a:rPr lang="it-IT" sz="2800" b="1" dirty="0"/>
              <a:t>un operatore adulto della scuola, valutato il livello di pericolo e assumendosene la responsabilità, richiede a un collaboratore scolastico di attivare lo sgombero rapido d’emergenza.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it-IT" sz="2800" dirty="0"/>
          </a:p>
          <a:p>
            <a:r>
              <a:rPr lang="it-IT" sz="2800" dirty="0"/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583387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45459" y="672353"/>
            <a:ext cx="10555941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/>
              <a:t>SEGNALAZIONE</a:t>
            </a:r>
          </a:p>
          <a:p>
            <a:pPr algn="ctr"/>
            <a:endParaRPr lang="it-IT" sz="2800" b="1" dirty="0"/>
          </a:p>
          <a:p>
            <a:pPr marL="457200" lvl="0" indent="-457200" algn="just">
              <a:buSzPct val="150000"/>
              <a:buFont typeface="Wingdings" panose="05000000000000000000" pitchFamily="2" charset="2"/>
              <a:buChar char="Ø"/>
            </a:pPr>
            <a:r>
              <a:rPr lang="it-IT" sz="2800" b="1" dirty="0"/>
              <a:t>Il segnale di esodo viene dato con il suono continuo e incessante della campanella o della tromba marina di emergenza</a:t>
            </a:r>
            <a:r>
              <a:rPr lang="it-IT" sz="2800" b="1" dirty="0" smtClean="0"/>
              <a:t>.</a:t>
            </a:r>
          </a:p>
          <a:p>
            <a:pPr marL="457200" lvl="0" indent="-457200" algn="just">
              <a:buSzPct val="150000"/>
              <a:buFont typeface="Wingdings" panose="05000000000000000000" pitchFamily="2" charset="2"/>
              <a:buChar char="Ø"/>
            </a:pPr>
            <a:endParaRPr lang="it-IT" sz="2800" b="1" dirty="0"/>
          </a:p>
          <a:p>
            <a:pPr marL="457200" lvl="0" indent="-457200" algn="just">
              <a:buSzPct val="150000"/>
              <a:buFont typeface="Wingdings" panose="05000000000000000000" pitchFamily="2" charset="2"/>
              <a:buChar char="Ø"/>
            </a:pPr>
            <a:r>
              <a:rPr lang="it-IT" sz="2800" b="1" dirty="0"/>
              <a:t> Il suono ad impulsi va impiegato solo nel caso di emergenze da aggressione</a:t>
            </a:r>
            <a:r>
              <a:rPr lang="it-IT" sz="2800" b="1" dirty="0" smtClean="0"/>
              <a:t>.</a:t>
            </a:r>
          </a:p>
          <a:p>
            <a:pPr marL="457200" lvl="0" indent="-457200" algn="just">
              <a:buSzPct val="150000"/>
              <a:buFont typeface="Wingdings" panose="05000000000000000000" pitchFamily="2" charset="2"/>
              <a:buChar char="Ø"/>
            </a:pPr>
            <a:endParaRPr lang="it-IT" sz="2800" b="1" dirty="0"/>
          </a:p>
          <a:p>
            <a:pPr marL="457200" lvl="0" indent="-457200" algn="just">
              <a:buSzPct val="150000"/>
              <a:buFont typeface="Wingdings" panose="05000000000000000000" pitchFamily="2" charset="2"/>
              <a:buChar char="Ø"/>
            </a:pPr>
            <a:r>
              <a:rPr lang="it-IT" sz="2800" b="1" dirty="0"/>
              <a:t> Chi ha attivato l’emergenza DEVE SUBITO avvertire il personale amministrativo perché richieda il tipo di intervento esterno necessario.</a:t>
            </a:r>
          </a:p>
        </p:txBody>
      </p:sp>
    </p:spTree>
    <p:extLst>
      <p:ext uri="{BB962C8B-B14F-4D97-AF65-F5344CB8AC3E}">
        <p14:creationId xmlns:p14="http://schemas.microsoft.com/office/powerpoint/2010/main" val="2980009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713761" y="242687"/>
            <a:ext cx="10825096" cy="69865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/>
              <a:t>MODALITA</a:t>
            </a:r>
            <a:r>
              <a:rPr lang="it-IT" sz="2800" b="1" dirty="0" smtClean="0"/>
              <a:t>’</a:t>
            </a:r>
          </a:p>
          <a:p>
            <a:pPr algn="just"/>
            <a:endParaRPr lang="it-IT" sz="2800" b="1" dirty="0"/>
          </a:p>
          <a:p>
            <a:pPr marL="457200" lvl="0" indent="-457200" algn="just">
              <a:buSzPct val="150000"/>
              <a:buFont typeface="Wingdings" panose="05000000000000000000" pitchFamily="2" charset="2"/>
              <a:buChar char="Ø"/>
            </a:pPr>
            <a:r>
              <a:rPr lang="it-IT" sz="2800" b="1" dirty="0"/>
              <a:t>I collaboratori scolastici provvedono all’apertura completa delle vie di fuga</a:t>
            </a:r>
            <a:r>
              <a:rPr lang="it-IT" sz="2800" b="1" dirty="0" smtClean="0"/>
              <a:t>.</a:t>
            </a:r>
          </a:p>
          <a:p>
            <a:pPr marL="457200" lvl="0" indent="-457200" algn="just">
              <a:buSzPct val="150000"/>
              <a:buFont typeface="Wingdings" panose="05000000000000000000" pitchFamily="2" charset="2"/>
              <a:buChar char="Ø"/>
            </a:pPr>
            <a:endParaRPr lang="it-IT" sz="2800" b="1" dirty="0"/>
          </a:p>
          <a:p>
            <a:pPr marL="457200" lvl="0" indent="-457200" algn="just">
              <a:buSzPct val="150000"/>
              <a:buFont typeface="Wingdings" panose="05000000000000000000" pitchFamily="2" charset="2"/>
              <a:buChar char="Ø"/>
            </a:pPr>
            <a:r>
              <a:rPr lang="it-IT" sz="2800" b="1" dirty="0"/>
              <a:t>Ogni cosa che sia già stata deposta, compresi tutti gli effetti personali, deve essere abbandonata senza esitazione</a:t>
            </a:r>
            <a:r>
              <a:rPr lang="it-IT" sz="2800" b="1" dirty="0" smtClean="0"/>
              <a:t>.</a:t>
            </a:r>
          </a:p>
          <a:p>
            <a:pPr marL="457200" lvl="0" indent="-457200" algn="just">
              <a:buSzPct val="150000"/>
              <a:buFont typeface="Wingdings" panose="05000000000000000000" pitchFamily="2" charset="2"/>
              <a:buChar char="Ø"/>
            </a:pPr>
            <a:endParaRPr lang="it-IT" sz="2800" b="1" dirty="0"/>
          </a:p>
          <a:p>
            <a:pPr marL="457200" lvl="0" indent="-457200" algn="just">
              <a:buSzPct val="150000"/>
              <a:buFont typeface="Wingdings" panose="05000000000000000000" pitchFamily="2" charset="2"/>
              <a:buChar char="Ø"/>
            </a:pPr>
            <a:r>
              <a:rPr lang="it-IT" sz="2800" b="1" dirty="0"/>
              <a:t>I collaboratori scolastici si posizionano, all’interno dell’edificio, sui fianchi delle uscite, addossandosi al muro e mantenendosi a distanza dalla soglia; da lì interverranno per risolvere eventuali ostruzioni</a:t>
            </a:r>
            <a:r>
              <a:rPr lang="it-IT" sz="2800" b="1" dirty="0" smtClean="0"/>
              <a:t>.</a:t>
            </a:r>
          </a:p>
          <a:p>
            <a:pPr marL="457200" lvl="0" indent="-457200" algn="just">
              <a:buSzPct val="150000"/>
              <a:buFont typeface="Wingdings" panose="05000000000000000000" pitchFamily="2" charset="2"/>
              <a:buChar char="Ø"/>
            </a:pPr>
            <a:endParaRPr lang="it-IT" sz="2800" b="1" dirty="0"/>
          </a:p>
          <a:p>
            <a:pPr marL="457200" lvl="0" indent="-457200" algn="just">
              <a:buSzPct val="150000"/>
              <a:buFont typeface="Wingdings" panose="05000000000000000000" pitchFamily="2" charset="2"/>
              <a:buChar char="Ø"/>
            </a:pPr>
            <a:r>
              <a:rPr lang="it-IT" sz="2800" b="1" dirty="0"/>
              <a:t>I docenti raccolgono il registro di classe, necessario per i successivi controlli, affiancano e coordinano l’esodo della </a:t>
            </a:r>
            <a:r>
              <a:rPr lang="it-IT" sz="2800" b="1" dirty="0" smtClean="0"/>
              <a:t>classe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it-IT" sz="2800" dirty="0"/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2213707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524435" y="443753"/>
            <a:ext cx="10932459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 algn="just">
              <a:buSzPct val="150000"/>
              <a:buFont typeface="Wingdings" panose="05000000000000000000" pitchFamily="2" charset="2"/>
              <a:buChar char="Ø"/>
            </a:pPr>
            <a:r>
              <a:rPr lang="it-IT" sz="2800" b="1" dirty="0" smtClean="0"/>
              <a:t>La classe attua la procedura di esodo per cui è stata addestrata, senza attendere ulteriori conferme e ordini.</a:t>
            </a:r>
          </a:p>
          <a:p>
            <a:pPr marL="457200" lvl="0" indent="-457200" algn="just">
              <a:buSzPct val="150000"/>
              <a:buFont typeface="Wingdings" panose="05000000000000000000" pitchFamily="2" charset="2"/>
              <a:buChar char="Ø"/>
            </a:pPr>
            <a:endParaRPr lang="it-IT" sz="2800" b="1" dirty="0" smtClean="0"/>
          </a:p>
          <a:p>
            <a:pPr marL="457200" lvl="0" indent="-457200" algn="just">
              <a:buSzPct val="150000"/>
              <a:buFont typeface="Wingdings" panose="05000000000000000000" pitchFamily="2" charset="2"/>
              <a:buChar char="Ø"/>
            </a:pPr>
            <a:r>
              <a:rPr lang="it-IT" sz="2800" b="1" dirty="0" smtClean="0"/>
              <a:t>Tutti cessano qualsiasi attività ed abbandonano ogni cosa.</a:t>
            </a:r>
          </a:p>
          <a:p>
            <a:pPr marL="457200" lvl="0" indent="-457200" algn="just">
              <a:buSzPct val="150000"/>
              <a:buFont typeface="Wingdings" panose="05000000000000000000" pitchFamily="2" charset="2"/>
              <a:buChar char="Ø"/>
            </a:pPr>
            <a:endParaRPr lang="it-IT" sz="2800" b="1" dirty="0" smtClean="0"/>
          </a:p>
          <a:p>
            <a:pPr marL="457200" lvl="0" indent="-457200" algn="just">
              <a:buSzPct val="150000"/>
              <a:buFont typeface="Wingdings" panose="05000000000000000000" pitchFamily="2" charset="2"/>
              <a:buChar char="Ø"/>
            </a:pPr>
            <a:r>
              <a:rPr lang="it-IT" sz="2800" b="1" dirty="0" smtClean="0"/>
              <a:t>Ci si alza e si dispone la sedia sotto al banco/cattedra, spingendovi anche lo zainetto o la cartella, in modo di liberare ogni percorso all’interno dell’aula.</a:t>
            </a:r>
          </a:p>
          <a:p>
            <a:pPr marL="457200" lvl="0" indent="-457200" algn="just">
              <a:buSzPct val="150000"/>
              <a:buFont typeface="Wingdings" panose="05000000000000000000" pitchFamily="2" charset="2"/>
              <a:buChar char="Ø"/>
            </a:pPr>
            <a:endParaRPr lang="it-IT" sz="2800" b="1" dirty="0" smtClean="0"/>
          </a:p>
          <a:p>
            <a:pPr marL="457200" lvl="0" indent="-457200" algn="just">
              <a:buSzPct val="150000"/>
              <a:buFont typeface="Wingdings" panose="05000000000000000000" pitchFamily="2" charset="2"/>
              <a:buChar char="Ø"/>
            </a:pPr>
            <a:r>
              <a:rPr lang="it-IT" sz="2800" b="1" dirty="0" smtClean="0"/>
              <a:t>Gli apri-fila partono e si inseriscono sul corridoio SOLO DOPO avere verificato che sia terminato il transito della/delle classi che eventualmente sono già in uscita.</a:t>
            </a:r>
          </a:p>
          <a:p>
            <a:pPr marL="457200" lvl="0" indent="-457200">
              <a:buFont typeface="Arial" panose="020B0604020202020204" pitchFamily="34" charset="0"/>
              <a:buChar char="•"/>
            </a:pPr>
            <a:endParaRPr lang="it-IT" sz="2800" dirty="0" smtClean="0"/>
          </a:p>
        </p:txBody>
      </p:sp>
    </p:spTree>
    <p:extLst>
      <p:ext uri="{BB962C8B-B14F-4D97-AF65-F5344CB8AC3E}">
        <p14:creationId xmlns:p14="http://schemas.microsoft.com/office/powerpoint/2010/main" val="2188628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18565" y="282388"/>
            <a:ext cx="107442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 algn="just">
              <a:buSzPct val="150000"/>
              <a:buFont typeface="Wingdings" panose="05000000000000000000" pitchFamily="2" charset="2"/>
              <a:buChar char="Ø"/>
            </a:pPr>
            <a:r>
              <a:rPr lang="it-IT" sz="2800" b="1" dirty="0" smtClean="0"/>
              <a:t>Gli apri-fila non devono essere scavalcati da nessuno e precedono la classe lungo il percorso di evacuazione prestabilito, fino al punto esterno di raccolta.</a:t>
            </a:r>
          </a:p>
          <a:p>
            <a:pPr marL="457200" lvl="0" indent="-457200" algn="just">
              <a:buSzPct val="150000"/>
              <a:buFont typeface="Wingdings" panose="05000000000000000000" pitchFamily="2" charset="2"/>
              <a:buChar char="Ø"/>
            </a:pPr>
            <a:endParaRPr lang="it-IT" sz="2800" b="1" dirty="0" smtClean="0"/>
          </a:p>
          <a:p>
            <a:pPr marL="457200" lvl="0" indent="-457200" algn="just">
              <a:buSzPct val="150000"/>
              <a:buFont typeface="Wingdings" panose="05000000000000000000" pitchFamily="2" charset="2"/>
              <a:buChar char="Ø"/>
            </a:pPr>
            <a:r>
              <a:rPr lang="it-IT" sz="2800" b="1" dirty="0" smtClean="0"/>
              <a:t>Allievi ed allieve si prendono per mano si inseriscono progressivamente in fila, uscendo man mano che i gruppi di due formano.</a:t>
            </a:r>
          </a:p>
          <a:p>
            <a:pPr marL="457200" lvl="0" indent="-457200" algn="just">
              <a:buSzPct val="150000"/>
              <a:buFont typeface="Wingdings" panose="05000000000000000000" pitchFamily="2" charset="2"/>
              <a:buChar char="Ø"/>
            </a:pPr>
            <a:endParaRPr lang="it-IT" sz="2800" b="1" dirty="0" smtClean="0"/>
          </a:p>
          <a:p>
            <a:pPr marL="457200" lvl="0" indent="-457200" algn="just">
              <a:buSzPct val="150000"/>
              <a:buFont typeface="Wingdings" panose="05000000000000000000" pitchFamily="2" charset="2"/>
              <a:buChar char="Ø"/>
            </a:pPr>
            <a:r>
              <a:rPr lang="it-IT" sz="2800" b="1" dirty="0" smtClean="0"/>
              <a:t>I serra-fila, collaborando con il docente, verificano che nessuno sia rimasto indietro, escono dall’aula CHIUDENDO LA PORTA .</a:t>
            </a:r>
          </a:p>
          <a:p>
            <a:pPr marL="457200" lvl="0" indent="-457200" algn="just">
              <a:buSzPct val="150000"/>
              <a:buFont typeface="Wingdings" panose="05000000000000000000" pitchFamily="2" charset="2"/>
              <a:buChar char="Ø"/>
            </a:pPr>
            <a:endParaRPr lang="it-IT" sz="2800" b="1" dirty="0" smtClean="0"/>
          </a:p>
          <a:p>
            <a:pPr marL="457200" lvl="0" indent="-457200" algn="just">
              <a:buSzPct val="150000"/>
              <a:buFont typeface="Wingdings" panose="05000000000000000000" pitchFamily="2" charset="2"/>
              <a:buChar char="Ø"/>
            </a:pPr>
            <a:r>
              <a:rPr lang="it-IT" sz="2800" b="1" dirty="0" smtClean="0"/>
              <a:t>NON SI CORRE e si rimane in SILENZIO, in modo che gli ordini necessari possano essere subito compresi con chiarezza nel caso che si verifichino contrattempi che richiedono una improvvisa modificazione delle procedure previste.</a:t>
            </a:r>
            <a:endParaRPr lang="it-IT" sz="2800" b="1" dirty="0"/>
          </a:p>
        </p:txBody>
      </p:sp>
    </p:spTree>
    <p:extLst>
      <p:ext uri="{BB962C8B-B14F-4D97-AF65-F5344CB8AC3E}">
        <p14:creationId xmlns:p14="http://schemas.microsoft.com/office/powerpoint/2010/main" val="20750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98BEF">
            <a:alpha val="7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2151529" y="420875"/>
            <a:ext cx="84313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SEGNALI IDENTIFICATIVI (COLORE ROSSO)</a:t>
            </a:r>
            <a:endParaRPr lang="it-IT" sz="28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4" name="Immagin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9927" y="1248880"/>
            <a:ext cx="1068946" cy="1121883"/>
          </a:xfrm>
          <a:prstGeom prst="rect">
            <a:avLst/>
          </a:prstGeom>
        </p:spPr>
      </p:pic>
      <p:sp>
        <p:nvSpPr>
          <p:cNvPr id="5" name="CasellaDiTesto 4"/>
          <p:cNvSpPr txBox="1"/>
          <p:nvPr/>
        </p:nvSpPr>
        <p:spPr>
          <a:xfrm>
            <a:off x="4610409" y="1289226"/>
            <a:ext cx="63489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800" b="1" dirty="0" smtClean="0">
                <a:effectLst/>
              </a:rPr>
              <a:t>Indica la presenza di un estintore</a:t>
            </a:r>
            <a:endParaRPr lang="it-IT" sz="2800" b="1" dirty="0">
              <a:effectLst/>
            </a:endParaRPr>
          </a:p>
        </p:txBody>
      </p:sp>
      <p:pic>
        <p:nvPicPr>
          <p:cNvPr id="6" name="Immagin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79925" y="2752786"/>
            <a:ext cx="1068948" cy="997250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4656205" y="2791348"/>
            <a:ext cx="577871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effectLst/>
              </a:rPr>
              <a:t>Indica la presenza di un idrante naspo</a:t>
            </a:r>
            <a:endParaRPr lang="it-IT" sz="2800" b="1" dirty="0">
              <a:effectLst/>
            </a:endParaRPr>
          </a:p>
        </p:txBody>
      </p:sp>
      <p:pic>
        <p:nvPicPr>
          <p:cNvPr id="8" name="Immagine 7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5589" y="3962053"/>
            <a:ext cx="1277620" cy="1277620"/>
          </a:xfrm>
          <a:prstGeom prst="rect">
            <a:avLst/>
          </a:prstGeom>
        </p:spPr>
      </p:pic>
      <p:sp>
        <p:nvSpPr>
          <p:cNvPr id="9" name="CasellaDiTesto 8"/>
          <p:cNvSpPr txBox="1"/>
          <p:nvPr/>
        </p:nvSpPr>
        <p:spPr>
          <a:xfrm>
            <a:off x="4153209" y="4031860"/>
            <a:ext cx="41598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/>
              <a:t>Indica l’attacco </a:t>
            </a:r>
            <a:r>
              <a:rPr lang="it-IT" sz="2800" b="1" dirty="0" smtClean="0"/>
              <a:t>V.V.F.F</a:t>
            </a:r>
            <a:endParaRPr lang="it-IT" sz="2800" b="1" dirty="0"/>
          </a:p>
        </p:txBody>
      </p:sp>
      <p:pic>
        <p:nvPicPr>
          <p:cNvPr id="10" name="Immagine 9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7786" y="5387622"/>
            <a:ext cx="1113833" cy="1046658"/>
          </a:xfrm>
          <a:prstGeom prst="rect">
            <a:avLst/>
          </a:prstGeom>
        </p:spPr>
      </p:pic>
      <p:sp>
        <p:nvSpPr>
          <p:cNvPr id="11" name="CasellaDiTesto 10"/>
          <p:cNvSpPr txBox="1"/>
          <p:nvPr/>
        </p:nvSpPr>
        <p:spPr>
          <a:xfrm>
            <a:off x="4408702" y="5387622"/>
            <a:ext cx="768020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>
                <a:effectLst/>
              </a:rPr>
              <a:t>Indica la presenza del pulsante segnale di </a:t>
            </a:r>
            <a:r>
              <a:rPr lang="it-IT" sz="2800" b="1" dirty="0" smtClean="0">
                <a:effectLst/>
              </a:rPr>
              <a:t>allarme</a:t>
            </a:r>
            <a:endParaRPr lang="it-IT" sz="28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19653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98BEF">
            <a:alpha val="7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1573306" y="484094"/>
            <a:ext cx="880782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b="1" dirty="0" smtClean="0"/>
              <a:t>NORME GENERALI</a:t>
            </a:r>
            <a:endParaRPr lang="it-IT" sz="4800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973311" y="1639473"/>
            <a:ext cx="10905565" cy="43704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800" b="1" dirty="0"/>
              <a:t>Gli insegnanti cureranno che nelle aule e nei laboratori gli arredi siano disposti in maniera non solo funzionale, ma anche razionale, in modo cioè da non ostacolare un pronto allontanamento degli alunni</a:t>
            </a:r>
            <a:r>
              <a:rPr lang="it-IT" sz="2800" b="1" dirty="0" smtClean="0"/>
              <a:t>.</a:t>
            </a:r>
          </a:p>
          <a:p>
            <a:pPr algn="just"/>
            <a:endParaRPr lang="it-IT" b="1" dirty="0"/>
          </a:p>
          <a:p>
            <a:pPr algn="just"/>
            <a:endParaRPr lang="it-IT" b="1" dirty="0" smtClean="0"/>
          </a:p>
          <a:p>
            <a:pPr algn="just"/>
            <a:endParaRPr lang="it-IT" b="1" dirty="0"/>
          </a:p>
          <a:p>
            <a:pPr algn="just"/>
            <a:r>
              <a:rPr lang="it-IT" sz="2800" b="1" dirty="0"/>
              <a:t>In caso di evacuazione è necessario dominare con prontezza e con calma l'eventuale eccitazione degli allievi e delle allieve, rispettare le vie di fuga e l'ordine di uscita assegnati ad ogni classe, attenendosi alle disposizioni eventualmente impartite dal coordinatore in quel momento presente.</a:t>
            </a:r>
          </a:p>
        </p:txBody>
      </p:sp>
      <p:sp>
        <p:nvSpPr>
          <p:cNvPr id="4" name="Freccia a destra 3"/>
          <p:cNvSpPr/>
          <p:nvPr/>
        </p:nvSpPr>
        <p:spPr>
          <a:xfrm>
            <a:off x="174171" y="1741073"/>
            <a:ext cx="667657" cy="407041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5" name="Freccia a destra 4"/>
          <p:cNvSpPr/>
          <p:nvPr/>
        </p:nvSpPr>
        <p:spPr>
          <a:xfrm>
            <a:off x="174170" y="3794845"/>
            <a:ext cx="667657" cy="407041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31313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98BEF">
            <a:alpha val="7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30735" y="572887"/>
            <a:ext cx="1179307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buSzPct val="150000"/>
            </a:pPr>
            <a:r>
              <a:rPr lang="it-IT" sz="2800" b="1" dirty="0" smtClean="0"/>
              <a:t>IN CASO DI EMERGENZA:</a:t>
            </a:r>
          </a:p>
          <a:p>
            <a:pPr marL="457200" lvl="0" indent="-457200" algn="just">
              <a:buSzPct val="150000"/>
              <a:buFont typeface="Arial" panose="020B0604020202020204" pitchFamily="34" charset="0"/>
              <a:buChar char="•"/>
            </a:pPr>
            <a:endParaRPr lang="it-IT" sz="2800" b="1" dirty="0"/>
          </a:p>
          <a:p>
            <a:pPr marL="457200" lvl="0" indent="-457200" algn="just">
              <a:buClr>
                <a:srgbClr val="FF0000"/>
              </a:buClr>
              <a:buSzPct val="150000"/>
              <a:buFont typeface="Wingdings" panose="05000000000000000000" pitchFamily="2" charset="2"/>
              <a:buChar char="v"/>
            </a:pPr>
            <a:r>
              <a:rPr lang="it-IT" sz="2800" b="1" dirty="0" smtClean="0"/>
              <a:t>non </a:t>
            </a:r>
            <a:r>
              <a:rPr lang="it-IT" sz="2800" b="1" dirty="0"/>
              <a:t>usare mai l'ascensore ma, sempre e comunque, le scale esterne antincendio</a:t>
            </a:r>
            <a:r>
              <a:rPr lang="it-IT" sz="2800" b="1" dirty="0" smtClean="0"/>
              <a:t>;</a:t>
            </a:r>
          </a:p>
          <a:p>
            <a:pPr marL="457200" lvl="0" indent="-457200" algn="just">
              <a:buClr>
                <a:srgbClr val="FF0000"/>
              </a:buClr>
              <a:buSzPct val="150000"/>
              <a:buFont typeface="Wingdings" panose="05000000000000000000" pitchFamily="2" charset="2"/>
              <a:buChar char="v"/>
            </a:pPr>
            <a:endParaRPr lang="it-IT" sz="2800" b="1" dirty="0"/>
          </a:p>
          <a:p>
            <a:pPr marL="457200" lvl="0" indent="-457200" algn="just">
              <a:buClr>
                <a:srgbClr val="FF0000"/>
              </a:buClr>
              <a:buSzPct val="150000"/>
              <a:buFont typeface="Wingdings" panose="05000000000000000000" pitchFamily="2" charset="2"/>
              <a:buChar char="v"/>
            </a:pPr>
            <a:r>
              <a:rPr lang="it-IT" sz="2800" b="1" dirty="0"/>
              <a:t>verificare, se possibile, che nei servizi igienici e locali accessori non siano rimaste bloccate persone</a:t>
            </a:r>
            <a:r>
              <a:rPr lang="it-IT" sz="2800" b="1" dirty="0" smtClean="0"/>
              <a:t>;</a:t>
            </a:r>
          </a:p>
          <a:p>
            <a:pPr marL="457200" lvl="0" indent="-457200" algn="just">
              <a:buClr>
                <a:srgbClr val="FF0000"/>
              </a:buClr>
              <a:buSzPct val="150000"/>
              <a:buFont typeface="Wingdings" panose="05000000000000000000" pitchFamily="2" charset="2"/>
              <a:buChar char="v"/>
            </a:pPr>
            <a:endParaRPr lang="it-IT" sz="2800" b="1" dirty="0"/>
          </a:p>
          <a:p>
            <a:pPr marL="457200" lvl="0" indent="-457200" algn="just">
              <a:buClr>
                <a:srgbClr val="FF0000"/>
              </a:buClr>
              <a:buSzPct val="150000"/>
              <a:buFont typeface="Wingdings" panose="05000000000000000000" pitchFamily="2" charset="2"/>
              <a:buChar char="v"/>
            </a:pPr>
            <a:r>
              <a:rPr lang="it-IT" sz="2800" b="1" dirty="0"/>
              <a:t>per tutto il tempo che dura l'emergenza è necessario non intralciare l'opera </a:t>
            </a:r>
            <a:r>
              <a:rPr lang="it-IT" sz="2800" b="1" dirty="0" smtClean="0"/>
              <a:t>degli addetti </a:t>
            </a:r>
            <a:r>
              <a:rPr lang="it-IT" sz="2800" b="1" dirty="0"/>
              <a:t>al soccorso con iniziative inopportune o causando ingombro</a:t>
            </a:r>
            <a:r>
              <a:rPr lang="it-IT" sz="2800" b="1" dirty="0" smtClean="0"/>
              <a:t>;</a:t>
            </a:r>
          </a:p>
          <a:p>
            <a:pPr marL="457200" lvl="0" indent="-457200" algn="just">
              <a:buClr>
                <a:srgbClr val="FF0000"/>
              </a:buClr>
              <a:buSzPct val="150000"/>
              <a:buFont typeface="Wingdings" panose="05000000000000000000" pitchFamily="2" charset="2"/>
              <a:buChar char="v"/>
            </a:pPr>
            <a:endParaRPr lang="it-IT" sz="2800" b="1" dirty="0"/>
          </a:p>
          <a:p>
            <a:pPr marL="457200" lvl="0" indent="-457200" algn="just">
              <a:buClr>
                <a:srgbClr val="FF0000"/>
              </a:buClr>
              <a:buSzPct val="150000"/>
              <a:buFont typeface="Wingdings" panose="05000000000000000000" pitchFamily="2" charset="2"/>
              <a:buChar char="v"/>
            </a:pPr>
            <a:r>
              <a:rPr lang="it-IT" sz="2800" b="1" dirty="0"/>
              <a:t>occorre inoltre presidiare gli ingressi impedendo l'accesso a chiunque non </a:t>
            </a:r>
            <a:r>
              <a:rPr lang="it-IT" sz="2800" b="1" dirty="0" smtClean="0"/>
              <a:t>sia addetto </a:t>
            </a:r>
            <a:r>
              <a:rPr lang="it-IT" sz="2800" b="1" dirty="0"/>
              <a:t>alle operazioni che l'emergenza richiede</a:t>
            </a:r>
            <a:r>
              <a:rPr lang="it-IT" sz="2800" b="1" dirty="0" smtClean="0"/>
              <a:t>.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304198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98BEF">
            <a:alpha val="7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900953" y="632012"/>
            <a:ext cx="10367682" cy="51090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 algn="just">
              <a:buClr>
                <a:srgbClr val="FF0000"/>
              </a:buClr>
              <a:buSzPct val="150000"/>
              <a:buFont typeface="Wingdings" panose="05000000000000000000" pitchFamily="2" charset="2"/>
              <a:buChar char="v"/>
            </a:pPr>
            <a:r>
              <a:rPr lang="it-IT" sz="2800" b="1" dirty="0" smtClean="0"/>
              <a:t>Non usare mai l'acqua per tentare di spegnere l'incendio su apparecchiature elettriche ed elettroniche, in quanto il getto può interessare componenti o parti elettriche in tensione e non più isolate a causa del calore.</a:t>
            </a:r>
          </a:p>
          <a:p>
            <a:pPr marL="457200" lvl="0" indent="-457200" algn="just">
              <a:buClr>
                <a:srgbClr val="FF0000"/>
              </a:buClr>
              <a:buSzPct val="150000"/>
              <a:buFont typeface="Wingdings" panose="05000000000000000000" pitchFamily="2" charset="2"/>
              <a:buChar char="v"/>
            </a:pPr>
            <a:endParaRPr lang="it-IT" sz="2800" b="1" dirty="0" smtClean="0"/>
          </a:p>
          <a:p>
            <a:pPr marL="457200" lvl="0" indent="-457200" algn="just">
              <a:buClr>
                <a:srgbClr val="FF0000"/>
              </a:buClr>
              <a:buSzPct val="150000"/>
              <a:buFont typeface="Wingdings" panose="05000000000000000000" pitchFamily="2" charset="2"/>
              <a:buChar char="v"/>
            </a:pPr>
            <a:r>
              <a:rPr lang="it-IT" sz="2800" b="1" dirty="0" smtClean="0"/>
              <a:t>Estintori e idranti vanno usati solo da personale addestrato.</a:t>
            </a:r>
          </a:p>
          <a:p>
            <a:pPr marL="457200" lvl="0" indent="-457200" algn="just">
              <a:buClr>
                <a:srgbClr val="FF0000"/>
              </a:buClr>
              <a:buSzPct val="150000"/>
              <a:buFont typeface="Wingdings" panose="05000000000000000000" pitchFamily="2" charset="2"/>
              <a:buChar char="v"/>
            </a:pPr>
            <a:endParaRPr lang="it-IT" sz="2800" b="1" dirty="0" smtClean="0"/>
          </a:p>
          <a:p>
            <a:pPr marL="457200" lvl="0" indent="-457200" algn="just">
              <a:buClr>
                <a:srgbClr val="FF0000"/>
              </a:buClr>
              <a:buSzPct val="150000"/>
              <a:buFont typeface="Wingdings" panose="05000000000000000000" pitchFamily="2" charset="2"/>
              <a:buChar char="v"/>
            </a:pPr>
            <a:r>
              <a:rPr lang="it-IT" sz="2800" b="1" dirty="0" smtClean="0"/>
              <a:t>Se il fumo rende impraticabili le vie di fuga, restare nell'aula chiudendo la porta </a:t>
            </a:r>
            <a:r>
              <a:rPr lang="it-IT" sz="2800" b="1" dirty="0" smtClean="0"/>
              <a:t>ed ogni </a:t>
            </a:r>
            <a:r>
              <a:rPr lang="it-IT" sz="2800" b="1" dirty="0" smtClean="0"/>
              <a:t>altra apertura che dia verso l'interno; si apriranno invece le finestre esterne, procedendo nel medesimo modo previsto dal protocollo di esodo per aggressione.</a:t>
            </a:r>
          </a:p>
          <a:p>
            <a:pPr marL="285750" indent="-285750">
              <a:buSzPct val="150000"/>
              <a:buFont typeface="Arial" panose="020B0604020202020204" pitchFamily="34" charset="0"/>
              <a:buChar char="•"/>
            </a:pPr>
            <a:endParaRPr lang="it-IT" b="1" dirty="0"/>
          </a:p>
        </p:txBody>
      </p:sp>
    </p:spTree>
    <p:extLst>
      <p:ext uri="{BB962C8B-B14F-4D97-AF65-F5344CB8AC3E}">
        <p14:creationId xmlns:p14="http://schemas.microsoft.com/office/powerpoint/2010/main" val="3616630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98BEF">
            <a:alpha val="75294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510989" y="268941"/>
            <a:ext cx="108517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4800" b="1" dirty="0" smtClean="0"/>
              <a:t>RUOLI E COMPORTAMENTI</a:t>
            </a:r>
            <a:endParaRPr lang="it-IT" sz="4800" b="1" dirty="0"/>
          </a:p>
        </p:txBody>
      </p:sp>
      <p:sp>
        <p:nvSpPr>
          <p:cNvPr id="3" name="CasellaDiTesto 2"/>
          <p:cNvSpPr txBox="1"/>
          <p:nvPr/>
        </p:nvSpPr>
        <p:spPr>
          <a:xfrm>
            <a:off x="658906" y="853716"/>
            <a:ext cx="10703859" cy="7325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it-IT" sz="2800" b="1" dirty="0"/>
              <a:t>La responsabilità di rilevare situazioni di oggettivo ed urgente pericolo, tali da consigliare l’attivazione delle procedure di esodo degli ambienti scolastici, compete a tutti gli adulti che operano professionalmente nell’istituto</a:t>
            </a:r>
            <a:r>
              <a:rPr lang="it-IT" sz="2800" b="1" dirty="0" smtClean="0"/>
              <a:t>.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it-IT" sz="3200" b="1" dirty="0"/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it-IT" sz="2800" b="1" dirty="0" smtClean="0"/>
              <a:t> </a:t>
            </a:r>
            <a:r>
              <a:rPr lang="it-IT" sz="2800" b="1" dirty="0"/>
              <a:t>La decisione di attivare la segnalazione di esodo per l’intero edificio scolastico è affidata alla coscienza professionale del personale</a:t>
            </a:r>
            <a:r>
              <a:rPr lang="it-IT" sz="2800" b="1" dirty="0" smtClean="0"/>
              <a:t>.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it-IT" sz="2800" b="1" dirty="0" smtClean="0"/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it-IT" sz="2800" b="1" dirty="0"/>
              <a:t>Il segnale di esodo viene dato con il suono continuo e incessante della campanella o della tromba marina di emergenza. Il suono ad impulsi va impiegato solo nel caso di emergenze di aggressione</a:t>
            </a:r>
            <a:r>
              <a:rPr lang="it-IT" sz="2800" b="1" dirty="0" smtClean="0"/>
              <a:t>.</a:t>
            </a:r>
          </a:p>
          <a:p>
            <a:pPr lvl="0"/>
            <a:endParaRPr lang="it-IT" sz="2800" b="1" dirty="0"/>
          </a:p>
          <a:p>
            <a:r>
              <a:rPr lang="it-IT" sz="2800" dirty="0"/>
              <a:t> </a:t>
            </a:r>
          </a:p>
          <a:p>
            <a:pPr algn="just"/>
            <a:endParaRPr lang="it-IT" sz="2800" dirty="0"/>
          </a:p>
          <a:p>
            <a:pPr algn="just"/>
            <a:endParaRPr lang="it-IT" sz="2800" dirty="0"/>
          </a:p>
          <a:p>
            <a:pPr algn="just"/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360431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98BEF">
            <a:alpha val="7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215153" y="268941"/>
            <a:ext cx="1165860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/>
              <a:t>DIRIGENTE </a:t>
            </a:r>
            <a:r>
              <a:rPr lang="it-IT" sz="2800" b="1" dirty="0" smtClean="0"/>
              <a:t>SCOLASTICO, </a:t>
            </a:r>
            <a:r>
              <a:rPr lang="it-IT" sz="2800" b="1" dirty="0" smtClean="0"/>
              <a:t>FIDUCIARI, DOCENTI</a:t>
            </a:r>
          </a:p>
          <a:p>
            <a:endParaRPr lang="it-IT" sz="2800" dirty="0" smtClean="0"/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it-IT" sz="2800" b="1" dirty="0" smtClean="0"/>
              <a:t>Dirigono </a:t>
            </a:r>
            <a:r>
              <a:rPr lang="it-IT" sz="2800" b="1" dirty="0"/>
              <a:t>e coordinano, ciascuno per il proprio livello di responsabilità e competenza, le operazioni correlate alla sicurezza negli ambienti scolastici</a:t>
            </a:r>
            <a:r>
              <a:rPr lang="it-IT" sz="2800" b="1" dirty="0" smtClean="0"/>
              <a:t>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it-IT" sz="2800" b="1" dirty="0"/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it-IT" sz="2800" b="1" dirty="0"/>
              <a:t>Intervengono laddove si determinano situazioni critiche e conducono la scolaresca al punto di sicurezza esterno portando con sé il registro di classe, necessario ai controlli</a:t>
            </a:r>
            <a:r>
              <a:rPr lang="it-IT" sz="2800" b="1" dirty="0" smtClean="0"/>
              <a:t>.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it-IT" sz="2800" b="1" dirty="0"/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it-IT" sz="2800" b="1" dirty="0"/>
              <a:t>In caso di evacuazione, è compito dell’insegnante segnalare tempestivamente il numero e le probabile localizzazione dei dispersi</a:t>
            </a:r>
            <a:r>
              <a:rPr lang="it-IT" sz="2800" b="1" dirty="0" smtClean="0"/>
              <a:t>.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it-IT" sz="2800" b="1" dirty="0"/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it-IT" sz="2800" b="1" dirty="0"/>
              <a:t> L’insegnante di sostegno, se presente, si occupa dell’esodo degli alunni diversamente abili con l’aiuto del personale non docente. Se assente, tale incombenza spetta all’insegnante di classe.</a:t>
            </a:r>
          </a:p>
        </p:txBody>
      </p:sp>
    </p:spTree>
    <p:extLst>
      <p:ext uri="{BB962C8B-B14F-4D97-AF65-F5344CB8AC3E}">
        <p14:creationId xmlns:p14="http://schemas.microsoft.com/office/powerpoint/2010/main" val="3972996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98BEF">
            <a:alpha val="76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605118" y="228600"/>
            <a:ext cx="1133587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800" b="1" dirty="0" smtClean="0"/>
              <a:t>D.S.G.A. E PERSONALE NON </a:t>
            </a:r>
            <a:r>
              <a:rPr lang="it-IT" sz="2800" b="1" dirty="0" smtClean="0"/>
              <a:t>DOCENTE</a:t>
            </a:r>
          </a:p>
          <a:p>
            <a:pPr algn="ctr"/>
            <a:endParaRPr lang="it-IT" sz="2800" b="1" dirty="0" smtClean="0"/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it-IT" sz="2800" b="1" dirty="0" smtClean="0"/>
              <a:t>Hanno </a:t>
            </a:r>
            <a:r>
              <a:rPr lang="it-IT" sz="2800" b="1" dirty="0"/>
              <a:t>il compito di segnalare tempestivamente le situazioni di potenziale pericolo</a:t>
            </a:r>
            <a:r>
              <a:rPr lang="it-IT" sz="2800" b="1" dirty="0" smtClean="0"/>
              <a:t>.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it-IT" sz="2800" b="1" dirty="0"/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it-IT" sz="2800" b="1" dirty="0"/>
              <a:t>I collaboratori scolastici provvedono, se necessario, a interrompere l’alimentazione della corrente elettrica e l’alimentazione della centrale </a:t>
            </a:r>
            <a:r>
              <a:rPr lang="it-IT" sz="2800" b="1" dirty="0" smtClean="0"/>
              <a:t>termica. </a:t>
            </a:r>
            <a:endParaRPr lang="it-IT" sz="2800" b="1" dirty="0" smtClean="0"/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it-IT" sz="2800" b="1" dirty="0" smtClean="0"/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it-IT" sz="2800" b="1" dirty="0" smtClean="0"/>
              <a:t>Essi </a:t>
            </a:r>
            <a:r>
              <a:rPr lang="it-IT" sz="2800" b="1" dirty="0"/>
              <a:t>dirigono il deflusso verso l’uscita e assistono chiunque si trovi in difficoltà</a:t>
            </a:r>
            <a:r>
              <a:rPr lang="it-IT" sz="2800" b="1" dirty="0" smtClean="0"/>
              <a:t>;</a:t>
            </a:r>
          </a:p>
          <a:p>
            <a:pPr marL="457200" indent="-457200" algn="just">
              <a:buFont typeface="Wingdings" panose="05000000000000000000" pitchFamily="2" charset="2"/>
              <a:buChar char="Ø"/>
            </a:pPr>
            <a:endParaRPr lang="it-IT" sz="2800" b="1" dirty="0" smtClean="0"/>
          </a:p>
          <a:p>
            <a:pPr marL="457200" indent="-457200" algn="just">
              <a:buFont typeface="Wingdings" panose="05000000000000000000" pitchFamily="2" charset="2"/>
              <a:buChar char="Ø"/>
            </a:pPr>
            <a:r>
              <a:rPr lang="it-IT" sz="2800" b="1" dirty="0" smtClean="0"/>
              <a:t> </a:t>
            </a:r>
            <a:r>
              <a:rPr lang="it-IT" sz="2800" b="1" dirty="0"/>
              <a:t>si accertano che la zona di loro pertinenza risulti evacuata in modo completo (compresi spogliatoi, aule speciali, servizi e depositi</a:t>
            </a:r>
            <a:r>
              <a:rPr lang="it-IT" sz="2800" b="1" dirty="0" smtClean="0"/>
              <a:t>). </a:t>
            </a:r>
            <a:endParaRPr lang="it-IT" sz="2800" dirty="0"/>
          </a:p>
        </p:txBody>
      </p:sp>
    </p:spTree>
    <p:extLst>
      <p:ext uri="{BB962C8B-B14F-4D97-AF65-F5344CB8AC3E}">
        <p14:creationId xmlns:p14="http://schemas.microsoft.com/office/powerpoint/2010/main" val="1639986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175</TotalTime>
  <Words>1755</Words>
  <Application>Microsoft Office PowerPoint</Application>
  <PresentationFormat>Widescreen</PresentationFormat>
  <Paragraphs>193</Paragraphs>
  <Slides>27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27</vt:i4>
      </vt:variant>
    </vt:vector>
  </HeadingPairs>
  <TitlesOfParts>
    <vt:vector size="32" baseType="lpstr">
      <vt:lpstr>Arial</vt:lpstr>
      <vt:lpstr>Calibri</vt:lpstr>
      <vt:lpstr>Calibri Light</vt:lpstr>
      <vt:lpstr>Wingdings</vt:lpstr>
      <vt:lpstr>Office Theme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cecilia borghetti</dc:creator>
  <cp:lastModifiedBy>cecilia borghetti</cp:lastModifiedBy>
  <cp:revision>27</cp:revision>
  <dcterms:created xsi:type="dcterms:W3CDTF">2016-09-07T14:30:50Z</dcterms:created>
  <dcterms:modified xsi:type="dcterms:W3CDTF">2016-09-08T15:25:36Z</dcterms:modified>
</cp:coreProperties>
</file>