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EC9A8429-7ACE-4B21-8338-CFE685F295C0}" type="datetimeFigureOut">
              <a:rPr lang="it-IT" smtClean="0"/>
              <a:t>25/11/2014</a:t>
            </a:fld>
            <a:endParaRPr lang="it-IT"/>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it-IT"/>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FD8E7D0B-8074-4D0E-AA90-5DCBE4DFC673}" type="slidenum">
              <a:rPr lang="it-IT" smtClean="0"/>
              <a:t>‹N›</a:t>
            </a:fld>
            <a:endParaRPr lang="it-IT"/>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4919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C9A8429-7ACE-4B21-8338-CFE685F295C0}" type="datetimeFigureOut">
              <a:rPr lang="it-IT" smtClean="0"/>
              <a:t>25/11/2014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D8E7D0B-8074-4D0E-AA90-5DCBE4DFC673}" type="slidenum">
              <a:rPr lang="it-IT" smtClean="0"/>
              <a:t>‹N›</a:t>
            </a:fld>
            <a:endParaRPr lang="it-IT"/>
          </a:p>
        </p:txBody>
      </p:sp>
    </p:spTree>
    <p:extLst>
      <p:ext uri="{BB962C8B-B14F-4D97-AF65-F5344CB8AC3E}">
        <p14:creationId xmlns:p14="http://schemas.microsoft.com/office/powerpoint/2010/main" val="1177217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C9A8429-7ACE-4B21-8338-CFE685F295C0}" type="datetimeFigureOut">
              <a:rPr lang="it-IT" smtClean="0"/>
              <a:t>25/11/2014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D8E7D0B-8074-4D0E-AA90-5DCBE4DFC673}" type="slidenum">
              <a:rPr lang="it-IT" smtClean="0"/>
              <a:t>‹N›</a:t>
            </a:fld>
            <a:endParaRPr lang="it-IT"/>
          </a:p>
        </p:txBody>
      </p:sp>
    </p:spTree>
    <p:extLst>
      <p:ext uri="{BB962C8B-B14F-4D97-AF65-F5344CB8AC3E}">
        <p14:creationId xmlns:p14="http://schemas.microsoft.com/office/powerpoint/2010/main" val="1972240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C9A8429-7ACE-4B21-8338-CFE685F295C0}" type="datetimeFigureOut">
              <a:rPr lang="it-IT" smtClean="0"/>
              <a:t>25/11/2014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D8E7D0B-8074-4D0E-AA90-5DCBE4DFC673}" type="slidenum">
              <a:rPr lang="it-IT" smtClean="0"/>
              <a:t>‹N›</a:t>
            </a:fld>
            <a:endParaRPr lang="it-IT"/>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57686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C9A8429-7ACE-4B21-8338-CFE685F295C0}" type="datetimeFigureOut">
              <a:rPr lang="it-IT" smtClean="0"/>
              <a:t>25/11/2014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D8E7D0B-8074-4D0E-AA90-5DCBE4DFC673}" type="slidenum">
              <a:rPr lang="it-IT" smtClean="0"/>
              <a:t>‹N›</a:t>
            </a:fld>
            <a:endParaRPr lang="it-IT"/>
          </a:p>
        </p:txBody>
      </p:sp>
    </p:spTree>
    <p:extLst>
      <p:ext uri="{BB962C8B-B14F-4D97-AF65-F5344CB8AC3E}">
        <p14:creationId xmlns:p14="http://schemas.microsoft.com/office/powerpoint/2010/main" val="1190574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it-IT" smtClean="0"/>
              <a:t>Fare clic per modificare lo stile del titolo</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EC9A8429-7ACE-4B21-8338-CFE685F295C0}" type="datetimeFigureOut">
              <a:rPr lang="it-IT" smtClean="0"/>
              <a:t>25/11/2014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D8E7D0B-8074-4D0E-AA90-5DCBE4DFC673}" type="slidenum">
              <a:rPr lang="it-IT" smtClean="0"/>
              <a:t>‹N›</a:t>
            </a:fld>
            <a:endParaRPr lang="it-IT"/>
          </a:p>
        </p:txBody>
      </p:sp>
    </p:spTree>
    <p:extLst>
      <p:ext uri="{BB962C8B-B14F-4D97-AF65-F5344CB8AC3E}">
        <p14:creationId xmlns:p14="http://schemas.microsoft.com/office/powerpoint/2010/main" val="1388086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it-IT" smtClean="0"/>
              <a:t>Fare clic per modificare lo stile del titolo</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EC9A8429-7ACE-4B21-8338-CFE685F295C0}" type="datetimeFigureOut">
              <a:rPr lang="it-IT" smtClean="0"/>
              <a:t>25/11/2014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D8E7D0B-8074-4D0E-AA90-5DCBE4DFC673}" type="slidenum">
              <a:rPr lang="it-IT" smtClean="0"/>
              <a:t>‹N›</a:t>
            </a:fld>
            <a:endParaRPr lang="it-IT"/>
          </a:p>
        </p:txBody>
      </p:sp>
    </p:spTree>
    <p:extLst>
      <p:ext uri="{BB962C8B-B14F-4D97-AF65-F5344CB8AC3E}">
        <p14:creationId xmlns:p14="http://schemas.microsoft.com/office/powerpoint/2010/main" val="3575201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it-IT" smtClean="0"/>
              <a:t>Fare clic per modificare lo stile del titolo</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C9A8429-7ACE-4B21-8338-CFE685F295C0}" type="datetimeFigureOut">
              <a:rPr lang="it-IT" smtClean="0"/>
              <a:t>25/11/2014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D8E7D0B-8074-4D0E-AA90-5DCBE4DFC673}" type="slidenum">
              <a:rPr lang="it-IT" smtClean="0"/>
              <a:t>‹N›</a:t>
            </a:fld>
            <a:endParaRPr lang="it-IT"/>
          </a:p>
        </p:txBody>
      </p:sp>
    </p:spTree>
    <p:extLst>
      <p:ext uri="{BB962C8B-B14F-4D97-AF65-F5344CB8AC3E}">
        <p14:creationId xmlns:p14="http://schemas.microsoft.com/office/powerpoint/2010/main" val="3253906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it-IT" smtClean="0"/>
              <a:t>Fare clic per modificare lo stile del titolo</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C9A8429-7ACE-4B21-8338-CFE685F295C0}" type="datetimeFigureOut">
              <a:rPr lang="it-IT" smtClean="0"/>
              <a:t>25/11/2014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D8E7D0B-8074-4D0E-AA90-5DCBE4DFC673}" type="slidenum">
              <a:rPr lang="it-IT" smtClean="0"/>
              <a:t>‹N›</a:t>
            </a:fld>
            <a:endParaRPr lang="it-IT"/>
          </a:p>
        </p:txBody>
      </p:sp>
    </p:spTree>
    <p:extLst>
      <p:ext uri="{BB962C8B-B14F-4D97-AF65-F5344CB8AC3E}">
        <p14:creationId xmlns:p14="http://schemas.microsoft.com/office/powerpoint/2010/main" val="2031429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C9A8429-7ACE-4B21-8338-CFE685F295C0}" type="datetimeFigureOut">
              <a:rPr lang="it-IT" smtClean="0"/>
              <a:t>25/11/2014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D8E7D0B-8074-4D0E-AA90-5DCBE4DFC673}" type="slidenum">
              <a:rPr lang="it-IT" smtClean="0"/>
              <a:t>‹N›</a:t>
            </a:fld>
            <a:endParaRPr lang="it-IT"/>
          </a:p>
        </p:txBody>
      </p:sp>
    </p:spTree>
    <p:extLst>
      <p:ext uri="{BB962C8B-B14F-4D97-AF65-F5344CB8AC3E}">
        <p14:creationId xmlns:p14="http://schemas.microsoft.com/office/powerpoint/2010/main" val="29915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EC9A8429-7ACE-4B21-8338-CFE685F295C0}" type="datetimeFigureOut">
              <a:rPr lang="it-IT" smtClean="0"/>
              <a:t>25/11/2014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D8E7D0B-8074-4D0E-AA90-5DCBE4DFC673}" type="slidenum">
              <a:rPr lang="it-IT" smtClean="0"/>
              <a:t>‹N›</a:t>
            </a:fld>
            <a:endParaRPr lang="it-IT"/>
          </a:p>
        </p:txBody>
      </p:sp>
    </p:spTree>
    <p:extLst>
      <p:ext uri="{BB962C8B-B14F-4D97-AF65-F5344CB8AC3E}">
        <p14:creationId xmlns:p14="http://schemas.microsoft.com/office/powerpoint/2010/main" val="68979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EC9A8429-7ACE-4B21-8338-CFE685F295C0}" type="datetimeFigureOut">
              <a:rPr lang="it-IT" smtClean="0"/>
              <a:t>25/11/2014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D8E7D0B-8074-4D0E-AA90-5DCBE4DFC673}" type="slidenum">
              <a:rPr lang="it-IT" smtClean="0"/>
              <a:t>‹N›</a:t>
            </a:fld>
            <a:endParaRPr lang="it-IT"/>
          </a:p>
        </p:txBody>
      </p:sp>
    </p:spTree>
    <p:extLst>
      <p:ext uri="{BB962C8B-B14F-4D97-AF65-F5344CB8AC3E}">
        <p14:creationId xmlns:p14="http://schemas.microsoft.com/office/powerpoint/2010/main" val="211941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Content Placeholder 3"/>
          <p:cNvSpPr>
            <a:spLocks noGrp="1"/>
          </p:cNvSpPr>
          <p:nvPr>
            <p:ph sz="quarter" idx="13"/>
          </p:nvPr>
        </p:nvSpPr>
        <p:spPr>
          <a:xfrm>
            <a:off x="685802" y="2861733"/>
            <a:ext cx="5088712" cy="2512852"/>
          </a:xfrm>
        </p:spPr>
        <p:txBody>
          <a:bodyPr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3" name="Content Placeholder 5"/>
          <p:cNvSpPr>
            <a:spLocks noGrp="1"/>
          </p:cNvSpPr>
          <p:nvPr>
            <p:ph sz="quarter" idx="14"/>
          </p:nvPr>
        </p:nvSpPr>
        <p:spPr>
          <a:xfrm>
            <a:off x="5993969" y="2861733"/>
            <a:ext cx="5088713" cy="2512852"/>
          </a:xfrm>
        </p:spPr>
        <p:txBody>
          <a:bodyPr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EC9A8429-7ACE-4B21-8338-CFE685F295C0}" type="datetimeFigureOut">
              <a:rPr lang="it-IT" smtClean="0"/>
              <a:t>25/11/2014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D8E7D0B-8074-4D0E-AA90-5DCBE4DFC673}" type="slidenum">
              <a:rPr lang="it-IT" smtClean="0"/>
              <a:t>‹N›</a:t>
            </a:fld>
            <a:endParaRPr lang="it-IT"/>
          </a:p>
        </p:txBody>
      </p:sp>
    </p:spTree>
    <p:extLst>
      <p:ext uri="{BB962C8B-B14F-4D97-AF65-F5344CB8AC3E}">
        <p14:creationId xmlns:p14="http://schemas.microsoft.com/office/powerpoint/2010/main" val="108684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EC9A8429-7ACE-4B21-8338-CFE685F295C0}" type="datetimeFigureOut">
              <a:rPr lang="it-IT" smtClean="0"/>
              <a:t>25/11/2014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D8E7D0B-8074-4D0E-AA90-5DCBE4DFC673}" type="slidenum">
              <a:rPr lang="it-IT" smtClean="0"/>
              <a:t>‹N›</a:t>
            </a:fld>
            <a:endParaRPr lang="it-IT"/>
          </a:p>
        </p:txBody>
      </p:sp>
    </p:spTree>
    <p:extLst>
      <p:ext uri="{BB962C8B-B14F-4D97-AF65-F5344CB8AC3E}">
        <p14:creationId xmlns:p14="http://schemas.microsoft.com/office/powerpoint/2010/main" val="4112570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A8429-7ACE-4B21-8338-CFE685F295C0}" type="datetimeFigureOut">
              <a:rPr lang="it-IT" smtClean="0"/>
              <a:t>25/11/2014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D8E7D0B-8074-4D0E-AA90-5DCBE4DFC673}" type="slidenum">
              <a:rPr lang="it-IT" smtClean="0"/>
              <a:t>‹N›</a:t>
            </a:fld>
            <a:endParaRPr lang="it-IT"/>
          </a:p>
        </p:txBody>
      </p:sp>
    </p:spTree>
    <p:extLst>
      <p:ext uri="{BB962C8B-B14F-4D97-AF65-F5344CB8AC3E}">
        <p14:creationId xmlns:p14="http://schemas.microsoft.com/office/powerpoint/2010/main" val="3086970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it-IT" smtClean="0"/>
              <a:t>Fare clic per modificare lo stile del titolo</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C9A8429-7ACE-4B21-8338-CFE685F295C0}" type="datetimeFigureOut">
              <a:rPr lang="it-IT" smtClean="0"/>
              <a:t>25/11/2014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D8E7D0B-8074-4D0E-AA90-5DCBE4DFC673}" type="slidenum">
              <a:rPr lang="it-IT" smtClean="0"/>
              <a:t>‹N›</a:t>
            </a:fld>
            <a:endParaRPr lang="it-IT"/>
          </a:p>
        </p:txBody>
      </p:sp>
    </p:spTree>
    <p:extLst>
      <p:ext uri="{BB962C8B-B14F-4D97-AF65-F5344CB8AC3E}">
        <p14:creationId xmlns:p14="http://schemas.microsoft.com/office/powerpoint/2010/main" val="136545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C9A8429-7ACE-4B21-8338-CFE685F295C0}" type="datetimeFigureOut">
              <a:rPr lang="it-IT" smtClean="0"/>
              <a:t>25/11/2014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D8E7D0B-8074-4D0E-AA90-5DCBE4DFC673}" type="slidenum">
              <a:rPr lang="it-IT" smtClean="0"/>
              <a:t>‹N›</a:t>
            </a:fld>
            <a:endParaRPr lang="it-IT"/>
          </a:p>
        </p:txBody>
      </p:sp>
    </p:spTree>
    <p:extLst>
      <p:ext uri="{BB962C8B-B14F-4D97-AF65-F5344CB8AC3E}">
        <p14:creationId xmlns:p14="http://schemas.microsoft.com/office/powerpoint/2010/main" val="128676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EC9A8429-7ACE-4B21-8338-CFE685F295C0}" type="datetimeFigureOut">
              <a:rPr lang="it-IT" smtClean="0"/>
              <a:t>25/11/2014</a:t>
            </a:fld>
            <a:endParaRPr lang="it-IT"/>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it-IT"/>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FD8E7D0B-8074-4D0E-AA90-5DCBE4DFC673}" type="slidenum">
              <a:rPr lang="it-IT" smtClean="0"/>
              <a:t>‹N›</a:t>
            </a:fld>
            <a:endParaRPr lang="it-IT"/>
          </a:p>
        </p:txBody>
      </p:sp>
    </p:spTree>
    <p:extLst>
      <p:ext uri="{BB962C8B-B14F-4D97-AF65-F5344CB8AC3E}">
        <p14:creationId xmlns:p14="http://schemas.microsoft.com/office/powerpoint/2010/main" val="37200157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1972" y="0"/>
            <a:ext cx="10444766" cy="1223493"/>
          </a:xfrm>
        </p:spPr>
        <p:txBody>
          <a:bodyPr>
            <a:normAutofit/>
          </a:bodyPr>
          <a:lstStyle/>
          <a:p>
            <a:r>
              <a:rPr lang="it-IT" sz="5400" dirty="0" smtClean="0">
                <a:solidFill>
                  <a:schemeClr val="accent6"/>
                </a:solidFill>
                <a:latin typeface="Comic Sans MS" panose="030F0702030302020204" pitchFamily="66" charset="0"/>
              </a:rPr>
              <a:t>OCCIDENTE E ORIENTE</a:t>
            </a:r>
            <a:endParaRPr lang="it-IT" sz="5400" dirty="0">
              <a:solidFill>
                <a:schemeClr val="accent6"/>
              </a:solidFill>
              <a:latin typeface="Comic Sans MS" panose="030F0702030302020204" pitchFamily="66" charset="0"/>
            </a:endParaRPr>
          </a:p>
        </p:txBody>
      </p:sp>
      <p:sp>
        <p:nvSpPr>
          <p:cNvPr id="3" name="Sottotitolo 2"/>
          <p:cNvSpPr>
            <a:spLocks noGrp="1"/>
          </p:cNvSpPr>
          <p:nvPr>
            <p:ph type="subTitle" idx="1"/>
          </p:nvPr>
        </p:nvSpPr>
        <p:spPr>
          <a:xfrm flipH="1">
            <a:off x="-540913" y="5340869"/>
            <a:ext cx="94445" cy="45719"/>
          </a:xfrm>
        </p:spPr>
        <p:txBody>
          <a:bodyPr>
            <a:normAutofit fontScale="25000" lnSpcReduction="20000"/>
          </a:bodyPr>
          <a:lstStyle/>
          <a:p>
            <a:endParaRPr lang="it-IT" dirty="0"/>
          </a:p>
        </p:txBody>
      </p:sp>
      <p:pic>
        <p:nvPicPr>
          <p:cNvPr id="4" name="Immagine 3"/>
          <p:cNvPicPr>
            <a:picLocks noChangeAspect="1"/>
          </p:cNvPicPr>
          <p:nvPr/>
        </p:nvPicPr>
        <p:blipFill>
          <a:blip r:embed="rId2"/>
          <a:stretch>
            <a:fillRect/>
          </a:stretch>
        </p:blipFill>
        <p:spPr>
          <a:xfrm>
            <a:off x="1377905" y="1372874"/>
            <a:ext cx="6877895" cy="4356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Immagine 4"/>
          <p:cNvPicPr>
            <a:picLocks noChangeAspect="1"/>
          </p:cNvPicPr>
          <p:nvPr/>
        </p:nvPicPr>
        <p:blipFill>
          <a:blip r:embed="rId3"/>
          <a:stretch>
            <a:fillRect/>
          </a:stretch>
        </p:blipFill>
        <p:spPr>
          <a:xfrm>
            <a:off x="8397468" y="2691685"/>
            <a:ext cx="3565396" cy="3037189"/>
          </a:xfrm>
          <a:prstGeom prst="rect">
            <a:avLst/>
          </a:prstGeom>
        </p:spPr>
      </p:pic>
    </p:spTree>
    <p:extLst>
      <p:ext uri="{BB962C8B-B14F-4D97-AF65-F5344CB8AC3E}">
        <p14:creationId xmlns:p14="http://schemas.microsoft.com/office/powerpoint/2010/main" val="231433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latin typeface="Comic Sans MS" panose="030F0702030302020204" pitchFamily="66" charset="0"/>
              </a:rPr>
              <a:t>I regni romano-barbarici e i bizantini</a:t>
            </a:r>
            <a:endParaRPr lang="it-IT" sz="3600" dirty="0">
              <a:latin typeface="Comic Sans MS" panose="030F0702030302020204" pitchFamily="66" charset="0"/>
            </a:endParaRPr>
          </a:p>
        </p:txBody>
      </p:sp>
      <p:sp>
        <p:nvSpPr>
          <p:cNvPr id="3" name="Segnaposto contenuto 2"/>
          <p:cNvSpPr>
            <a:spLocks noGrp="1"/>
          </p:cNvSpPr>
          <p:nvPr>
            <p:ph sz="quarter" idx="13"/>
          </p:nvPr>
        </p:nvSpPr>
        <p:spPr>
          <a:xfrm>
            <a:off x="687976" y="1700011"/>
            <a:ext cx="10394707" cy="3026535"/>
          </a:xfrm>
        </p:spPr>
        <p:txBody>
          <a:bodyPr>
            <a:normAutofit/>
          </a:bodyPr>
          <a:lstStyle/>
          <a:p>
            <a:pPr marL="0" indent="0">
              <a:buNone/>
            </a:pPr>
            <a:r>
              <a:rPr lang="it-IT" sz="1800" cap="none" dirty="0" smtClean="0">
                <a:latin typeface="Comic Sans MS" panose="030F0702030302020204" pitchFamily="66" charset="0"/>
              </a:rPr>
              <a:t>L’occidente era diviso in vari regni:</a:t>
            </a:r>
          </a:p>
          <a:p>
            <a:pPr>
              <a:buFontTx/>
              <a:buChar char="-"/>
            </a:pPr>
            <a:r>
              <a:rPr lang="it-IT" sz="1800" cap="none" dirty="0" smtClean="0">
                <a:latin typeface="Comic Sans MS" panose="030F0702030302020204" pitchFamily="66" charset="0"/>
              </a:rPr>
              <a:t>Gli Ostrogoti</a:t>
            </a:r>
          </a:p>
          <a:p>
            <a:pPr>
              <a:buFontTx/>
              <a:buChar char="-"/>
            </a:pPr>
            <a:r>
              <a:rPr lang="it-IT" sz="1800" cap="none" dirty="0" smtClean="0">
                <a:latin typeface="Comic Sans MS" panose="030F0702030302020204" pitchFamily="66" charset="0"/>
              </a:rPr>
              <a:t>I </a:t>
            </a:r>
            <a:r>
              <a:rPr lang="it-IT" sz="1800" cap="none" dirty="0">
                <a:latin typeface="Comic Sans MS" panose="030F0702030302020204" pitchFamily="66" charset="0"/>
              </a:rPr>
              <a:t>Franchi </a:t>
            </a:r>
            <a:r>
              <a:rPr lang="it-IT" sz="1800" cap="none" dirty="0" smtClean="0">
                <a:latin typeface="Comic Sans MS" panose="030F0702030302020204" pitchFamily="66" charset="0"/>
              </a:rPr>
              <a:t>.</a:t>
            </a:r>
            <a:endParaRPr lang="it-IT" sz="1800" cap="none" dirty="0" smtClean="0">
              <a:latin typeface="Comic Sans MS" panose="030F0702030302020204" pitchFamily="66" charset="0"/>
            </a:endParaRPr>
          </a:p>
          <a:p>
            <a:pPr>
              <a:buFontTx/>
              <a:buChar char="-"/>
            </a:pPr>
            <a:r>
              <a:rPr lang="it-IT" sz="1800" cap="none" dirty="0" smtClean="0">
                <a:latin typeface="Comic Sans MS" panose="030F0702030302020204" pitchFamily="66" charset="0"/>
              </a:rPr>
              <a:t>I Vandali </a:t>
            </a:r>
          </a:p>
          <a:p>
            <a:pPr>
              <a:buFontTx/>
              <a:buChar char="-"/>
            </a:pPr>
            <a:r>
              <a:rPr lang="it-IT" sz="1800" cap="none" dirty="0" smtClean="0">
                <a:latin typeface="Comic Sans MS" panose="030F0702030302020204" pitchFamily="66" charset="0"/>
              </a:rPr>
              <a:t>I Visigoti </a:t>
            </a:r>
          </a:p>
          <a:p>
            <a:pPr marL="0" indent="0">
              <a:buNone/>
            </a:pPr>
            <a:r>
              <a:rPr lang="it-IT" sz="1800" cap="none" dirty="0" smtClean="0">
                <a:latin typeface="Comic Sans MS" panose="030F0702030302020204" pitchFamily="66" charset="0"/>
              </a:rPr>
              <a:t>I Franchi e gli Ostrogoti si imposero come gli Stati barbarici più forti.</a:t>
            </a:r>
            <a:endParaRPr lang="it-IT" sz="1800" cap="none" dirty="0">
              <a:latin typeface="Comic Sans MS" panose="030F0702030302020204" pitchFamily="66" charset="0"/>
            </a:endParaRPr>
          </a:p>
        </p:txBody>
      </p:sp>
    </p:spTree>
    <p:extLst>
      <p:ext uri="{BB962C8B-B14F-4D97-AF65-F5344CB8AC3E}">
        <p14:creationId xmlns:p14="http://schemas.microsoft.com/office/powerpoint/2010/main" val="49578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13458191" y="755990"/>
            <a:ext cx="45719" cy="1150082"/>
          </a:xfrm>
        </p:spPr>
        <p:txBody>
          <a:bodyPr>
            <a:normAutofit/>
          </a:bodyPr>
          <a:lstStyle/>
          <a:p>
            <a:endParaRPr lang="it-IT" sz="2000" dirty="0">
              <a:latin typeface="Comic Sans MS" panose="030F0702030302020204" pitchFamily="66" charset="0"/>
            </a:endParaRPr>
          </a:p>
        </p:txBody>
      </p:sp>
      <p:sp>
        <p:nvSpPr>
          <p:cNvPr id="3" name="Segnaposto contenuto 2"/>
          <p:cNvSpPr>
            <a:spLocks noGrp="1"/>
          </p:cNvSpPr>
          <p:nvPr>
            <p:ph sz="quarter" idx="13"/>
          </p:nvPr>
        </p:nvSpPr>
        <p:spPr>
          <a:xfrm>
            <a:off x="203354" y="-449943"/>
            <a:ext cx="10394707" cy="6492185"/>
          </a:xfrm>
        </p:spPr>
        <p:txBody>
          <a:bodyPr>
            <a:normAutofit/>
          </a:bodyPr>
          <a:lstStyle/>
          <a:p>
            <a:r>
              <a:rPr lang="it-IT" sz="2400" dirty="0" smtClean="0">
                <a:latin typeface="Comic Sans MS" panose="030F0702030302020204" pitchFamily="66" charset="0"/>
              </a:rPr>
              <a:t>In Italia teodorico, re degli Ostrogoti, ricercò la collaborazione dei romani per Governare</a:t>
            </a:r>
          </a:p>
          <a:p>
            <a:pPr marL="0" indent="0">
              <a:buNone/>
            </a:pPr>
            <a:r>
              <a:rPr lang="it-IT" sz="1800" cap="none" dirty="0" smtClean="0">
                <a:latin typeface="Comic Sans MS" panose="030F0702030302020204" pitchFamily="66" charset="0"/>
              </a:rPr>
              <a:t>Gli Ostrogoti erano guidati dal re Teodorico.</a:t>
            </a:r>
          </a:p>
          <a:p>
            <a:pPr marL="0" indent="0">
              <a:buNone/>
            </a:pPr>
            <a:r>
              <a:rPr lang="it-IT" sz="1800" cap="none" dirty="0" smtClean="0">
                <a:latin typeface="Comic Sans MS" panose="030F0702030302020204" pitchFamily="66" charset="0"/>
              </a:rPr>
              <a:t>Teodorico si circondò di importanti esponenti dell’aristocrazia romana, che divennero suoi ministri e consiglieri, come Cassiodoro, uomo politico e scrittore, e Boezio, filosofo e studioso.</a:t>
            </a:r>
          </a:p>
          <a:p>
            <a:pPr marL="0" indent="0">
              <a:buNone/>
            </a:pPr>
            <a:r>
              <a:rPr lang="it-IT" sz="1800" cap="none" dirty="0" smtClean="0">
                <a:latin typeface="Comic Sans MS" panose="030F0702030302020204" pitchFamily="66" charset="0"/>
              </a:rPr>
              <a:t>Teodorico regnò con intelligenza e moderazione. Egli credeva nella collaborazione tra Ostrogoti e Romani </a:t>
            </a:r>
          </a:p>
          <a:p>
            <a:pPr marL="0" indent="0">
              <a:buNone/>
            </a:pPr>
            <a:r>
              <a:rPr lang="it-IT" sz="1800" cap="none" dirty="0" smtClean="0">
                <a:latin typeface="Comic Sans MS" panose="030F0702030302020204" pitchFamily="66" charset="0"/>
              </a:rPr>
              <a:t>Nell’ultima parte del suo regno Teodorico pensò che l’imperatore di Costantinopoli intendesse allearsi con la Chiesa e il Senato romano per riconquistare l’ Italia.</a:t>
            </a:r>
          </a:p>
          <a:p>
            <a:pPr marL="0" indent="0">
              <a:buNone/>
            </a:pPr>
            <a:r>
              <a:rPr lang="it-IT" sz="1800" cap="none" dirty="0" smtClean="0">
                <a:latin typeface="Comic Sans MS" panose="030F0702030302020204" pitchFamily="66" charset="0"/>
              </a:rPr>
              <a:t>Il re ostrogoto entrò così in conflitto con i Romani. fece uccidere diversi suoi consiglieri, fra cui lo stesso Boezio (524),e il suo progetto di collaborazione tramontò.</a:t>
            </a:r>
          </a:p>
        </p:txBody>
      </p:sp>
    </p:spTree>
    <p:extLst>
      <p:ext uri="{BB962C8B-B14F-4D97-AF65-F5344CB8AC3E}">
        <p14:creationId xmlns:p14="http://schemas.microsoft.com/office/powerpoint/2010/main" val="343493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59542" y="1410059"/>
            <a:ext cx="58057" cy="99426"/>
          </a:xfrm>
        </p:spPr>
        <p:txBody>
          <a:bodyPr>
            <a:normAutofit fontScale="90000"/>
          </a:bodyPr>
          <a:lstStyle/>
          <a:p>
            <a:endParaRPr lang="it-IT" dirty="0"/>
          </a:p>
        </p:txBody>
      </p:sp>
      <p:sp>
        <p:nvSpPr>
          <p:cNvPr id="3" name="Segnaposto contenuto 2"/>
          <p:cNvSpPr>
            <a:spLocks noGrp="1"/>
          </p:cNvSpPr>
          <p:nvPr>
            <p:ph sz="quarter" idx="13"/>
          </p:nvPr>
        </p:nvSpPr>
        <p:spPr>
          <a:xfrm>
            <a:off x="778566" y="130630"/>
            <a:ext cx="10394707" cy="5243956"/>
          </a:xfrm>
        </p:spPr>
        <p:txBody>
          <a:bodyPr/>
          <a:lstStyle/>
          <a:p>
            <a:r>
              <a:rPr lang="it-IT" sz="2400" dirty="0" smtClean="0">
                <a:latin typeface="Comic Sans MS" panose="030F0702030302020204" pitchFamily="66" charset="0"/>
              </a:rPr>
              <a:t>L’impero romano scomparve in occidente, ma sopravvisse in oriente.</a:t>
            </a:r>
          </a:p>
          <a:p>
            <a:pPr marL="0" indent="0">
              <a:buNone/>
            </a:pPr>
            <a:r>
              <a:rPr lang="it-IT" sz="1800" cap="none" dirty="0" smtClean="0">
                <a:latin typeface="Comic Sans MS" panose="030F0702030302020204" pitchFamily="66" charset="0"/>
              </a:rPr>
              <a:t>L’impero Romano d’</a:t>
            </a:r>
            <a:r>
              <a:rPr lang="it-IT" sz="1800" cap="none" dirty="0" err="1" smtClean="0">
                <a:latin typeface="Comic Sans MS" panose="030F0702030302020204" pitchFamily="66" charset="0"/>
              </a:rPr>
              <a:t>Oriente,invece</a:t>
            </a:r>
            <a:r>
              <a:rPr lang="it-IT" sz="1800" cap="none" dirty="0" smtClean="0">
                <a:latin typeface="Comic Sans MS" panose="030F0702030302020204" pitchFamily="66" charset="0"/>
              </a:rPr>
              <a:t>, si era conservato unito.</a:t>
            </a:r>
          </a:p>
          <a:p>
            <a:pPr marL="0" indent="0">
              <a:buNone/>
            </a:pPr>
            <a:r>
              <a:rPr lang="it-IT" sz="1800" cap="none" dirty="0" smtClean="0">
                <a:latin typeface="Comic Sans MS" panose="030F0702030302020204" pitchFamily="66" charset="0"/>
              </a:rPr>
              <a:t>Questo impero è anche chiamato bizantino da </a:t>
            </a:r>
            <a:r>
              <a:rPr lang="it-IT" sz="1800" cap="none" dirty="0" err="1" smtClean="0">
                <a:latin typeface="Comic Sans MS" panose="030F0702030302020204" pitchFamily="66" charset="0"/>
              </a:rPr>
              <a:t>Bisanzio,vecchio</a:t>
            </a:r>
            <a:r>
              <a:rPr lang="it-IT" sz="1800" cap="none" dirty="0" smtClean="0">
                <a:latin typeface="Comic Sans MS" panose="030F0702030302020204" pitchFamily="66" charset="0"/>
              </a:rPr>
              <a:t> nome di Costantinopoli.</a:t>
            </a:r>
          </a:p>
          <a:p>
            <a:pPr marL="0" indent="0">
              <a:buNone/>
            </a:pPr>
            <a:r>
              <a:rPr lang="it-IT" sz="1800" cap="none" dirty="0" smtClean="0">
                <a:latin typeface="Comic Sans MS" panose="030F0702030302020204" pitchFamily="66" charset="0"/>
              </a:rPr>
              <a:t>Ne facevano parte. I Balcani meridionali; la Grecia con le sue </a:t>
            </a:r>
            <a:r>
              <a:rPr lang="it-IT" sz="1800" cap="none" dirty="0" err="1" smtClean="0">
                <a:latin typeface="Comic Sans MS" panose="030F0702030302020204" pitchFamily="66" charset="0"/>
              </a:rPr>
              <a:t>isole;l’Asia</a:t>
            </a:r>
            <a:r>
              <a:rPr lang="it-IT" sz="1800" cap="none" dirty="0" smtClean="0">
                <a:latin typeface="Comic Sans MS" panose="030F0702030302020204" pitchFamily="66" charset="0"/>
              </a:rPr>
              <a:t> </a:t>
            </a:r>
            <a:r>
              <a:rPr lang="it-IT" sz="1800" cap="none" dirty="0" err="1" smtClean="0">
                <a:latin typeface="Comic Sans MS" panose="030F0702030302020204" pitchFamily="66" charset="0"/>
              </a:rPr>
              <a:t>minore;la</a:t>
            </a:r>
            <a:r>
              <a:rPr lang="it-IT" sz="1800" cap="none" dirty="0" smtClean="0">
                <a:latin typeface="Comic Sans MS" panose="030F0702030302020204" pitchFamily="66" charset="0"/>
              </a:rPr>
              <a:t> Siria, la Palestina e l’ Egitto.</a:t>
            </a:r>
          </a:p>
          <a:p>
            <a:pPr marL="0" indent="0">
              <a:buNone/>
            </a:pPr>
            <a:r>
              <a:rPr lang="it-IT" sz="1800" cap="none" dirty="0" smtClean="0">
                <a:latin typeface="Comic Sans MS" panose="030F0702030302020204" pitchFamily="66" charset="0"/>
              </a:rPr>
              <a:t>La capitale era considerata ‘’la nuova Roma’’. L’impero durerà fino al 1453.</a:t>
            </a:r>
          </a:p>
          <a:p>
            <a:pPr marL="0" indent="0">
              <a:buNone/>
            </a:pPr>
            <a:endParaRPr lang="it-IT" cap="none" dirty="0">
              <a:latin typeface="Comic Sans MS" panose="030F0702030302020204" pitchFamily="66" charset="0"/>
            </a:endParaRPr>
          </a:p>
          <a:p>
            <a:pPr marL="0" indent="0">
              <a:buNone/>
            </a:pPr>
            <a:r>
              <a:rPr lang="it-IT" cap="none" dirty="0" smtClean="0">
                <a:latin typeface="Comic Sans MS" panose="030F0702030302020204" pitchFamily="66" charset="0"/>
              </a:rPr>
              <a:t>   </a:t>
            </a:r>
            <a:endParaRPr lang="it-IT" cap="none" dirty="0">
              <a:latin typeface="Comic Sans MS" panose="030F0702030302020204" pitchFamily="66" charset="0"/>
            </a:endParaRPr>
          </a:p>
        </p:txBody>
      </p:sp>
    </p:spTree>
    <p:extLst>
      <p:ext uri="{BB962C8B-B14F-4D97-AF65-F5344CB8AC3E}">
        <p14:creationId xmlns:p14="http://schemas.microsoft.com/office/powerpoint/2010/main" val="89285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072054" y="195115"/>
            <a:ext cx="45719" cy="45719"/>
          </a:xfrm>
        </p:spPr>
        <p:txBody>
          <a:bodyPr>
            <a:normAutofit fontScale="90000"/>
          </a:bodyPr>
          <a:lstStyle/>
          <a:p>
            <a:endParaRPr lang="it-IT"/>
          </a:p>
        </p:txBody>
      </p:sp>
      <p:sp>
        <p:nvSpPr>
          <p:cNvPr id="3" name="Segnaposto contenuto 2"/>
          <p:cNvSpPr>
            <a:spLocks noGrp="1"/>
          </p:cNvSpPr>
          <p:nvPr>
            <p:ph sz="quarter" idx="13"/>
          </p:nvPr>
        </p:nvSpPr>
        <p:spPr>
          <a:xfrm>
            <a:off x="531254" y="80050"/>
            <a:ext cx="10394707" cy="5354835"/>
          </a:xfrm>
        </p:spPr>
        <p:txBody>
          <a:bodyPr/>
          <a:lstStyle/>
          <a:p>
            <a:r>
              <a:rPr lang="it-IT" sz="2400" dirty="0" smtClean="0">
                <a:latin typeface="Comic Sans MS" panose="030F0702030302020204" pitchFamily="66" charset="0"/>
              </a:rPr>
              <a:t>GIUSTINIANO Rilanciò LA Civiltà ROMANO-CRISTIANA E Ricostruì (IN PARTE) IL VECCHIO IMPERO</a:t>
            </a:r>
            <a:endParaRPr lang="it-IT" sz="2400" dirty="0">
              <a:latin typeface="Comic Sans MS" panose="030F0702030302020204" pitchFamily="66" charset="0"/>
            </a:endParaRPr>
          </a:p>
          <a:p>
            <a:pPr marL="0" indent="0">
              <a:buNone/>
            </a:pPr>
            <a:r>
              <a:rPr lang="it-IT" sz="1800" cap="none" dirty="0" smtClean="0">
                <a:latin typeface="Comic Sans MS" panose="030F0702030302020204" pitchFamily="66" charset="0"/>
              </a:rPr>
              <a:t>Il più grande imperatore d’Oriente fu Giustiniano (527-565). Sotto di lui l’Impero Romano d’Oriente conobbe un grande splendore.</a:t>
            </a:r>
          </a:p>
          <a:p>
            <a:pPr marL="0" indent="0">
              <a:buNone/>
            </a:pPr>
            <a:r>
              <a:rPr lang="it-IT" sz="1800" cap="none" dirty="0" smtClean="0">
                <a:latin typeface="Comic Sans MS" panose="030F0702030302020204" pitchFamily="66" charset="0"/>
              </a:rPr>
              <a:t>Egli si impegnò per riaffermare i valori della civiltà romano-cristiano. Cominciò dal diritto. Fece scrivere una Raccolta del diritto civile ( Corpus </a:t>
            </a:r>
            <a:r>
              <a:rPr lang="it-IT" sz="1800" cap="none" dirty="0" err="1" smtClean="0">
                <a:latin typeface="Comic Sans MS" panose="030F0702030302020204" pitchFamily="66" charset="0"/>
              </a:rPr>
              <a:t>Iuris</a:t>
            </a:r>
            <a:r>
              <a:rPr lang="it-IT" sz="1800" cap="none" dirty="0" smtClean="0">
                <a:latin typeface="Comic Sans MS" panose="030F0702030302020204" pitchFamily="66" charset="0"/>
              </a:rPr>
              <a:t> </a:t>
            </a:r>
            <a:r>
              <a:rPr lang="it-IT" sz="1800" cap="none" dirty="0" err="1" smtClean="0">
                <a:latin typeface="Comic Sans MS" panose="030F0702030302020204" pitchFamily="66" charset="0"/>
              </a:rPr>
              <a:t>Civilis</a:t>
            </a:r>
            <a:r>
              <a:rPr lang="it-IT" sz="1800" cap="none" dirty="0" smtClean="0">
                <a:latin typeface="Comic Sans MS" panose="030F0702030302020204" pitchFamily="66" charset="0"/>
              </a:rPr>
              <a:t> )</a:t>
            </a:r>
          </a:p>
          <a:p>
            <a:pPr marL="0" indent="0">
              <a:buNone/>
            </a:pPr>
            <a:r>
              <a:rPr lang="it-IT" sz="1800" cap="none" dirty="0" smtClean="0">
                <a:latin typeface="Comic Sans MS" panose="030F0702030302020204" pitchFamily="66" charset="0"/>
              </a:rPr>
              <a:t>Quest’ opera rappresenta una delle eredità più importanti che la civiltà romana ci ha lasciato.</a:t>
            </a:r>
          </a:p>
          <a:p>
            <a:pPr marL="0" indent="0">
              <a:buNone/>
            </a:pPr>
            <a:r>
              <a:rPr lang="it-IT" sz="1800" cap="none" dirty="0" smtClean="0">
                <a:latin typeface="Comic Sans MS" panose="030F0702030302020204" pitchFamily="66" charset="0"/>
              </a:rPr>
              <a:t>Ma Giustiniano perseguì anche una politica estera. Volle infatti tentare di ricostruire l’impero Romano nella sua interezza.</a:t>
            </a:r>
          </a:p>
          <a:p>
            <a:pPr marL="0" indent="0">
              <a:buNone/>
            </a:pPr>
            <a:r>
              <a:rPr lang="it-IT" sz="1800" cap="none" dirty="0" smtClean="0">
                <a:latin typeface="Comic Sans MS" panose="030F0702030302020204" pitchFamily="66" charset="0"/>
              </a:rPr>
              <a:t>A partire dal 533 giunse a conquistare l’Africa, l’Italia e la parte meridionale della Spagna. La campagna dell’ Italia fu assai difficile. Ci fu una guerra lunga circa vent’anni che vinsero definitivamente l’ultimo re ostrogoto </a:t>
            </a:r>
            <a:r>
              <a:rPr lang="it-IT" sz="1800" cap="none" dirty="0" err="1" smtClean="0">
                <a:latin typeface="Comic Sans MS" panose="030F0702030302020204" pitchFamily="66" charset="0"/>
              </a:rPr>
              <a:t>Teia</a:t>
            </a:r>
            <a:r>
              <a:rPr lang="it-IT" sz="1800" cap="none" dirty="0" smtClean="0">
                <a:latin typeface="Comic Sans MS" panose="030F0702030302020204" pitchFamily="66" charset="0"/>
              </a:rPr>
              <a:t> (553)</a:t>
            </a:r>
          </a:p>
          <a:p>
            <a:pPr marL="0" indent="0">
              <a:buNone/>
            </a:pPr>
            <a:r>
              <a:rPr lang="it-IT" sz="1800" cap="none" dirty="0" smtClean="0">
                <a:latin typeface="Comic Sans MS" panose="030F0702030302020204" pitchFamily="66" charset="0"/>
              </a:rPr>
              <a:t>L’anno successivo l’Italia diventò provincia d’Oriente.</a:t>
            </a:r>
          </a:p>
        </p:txBody>
      </p:sp>
    </p:spTree>
    <p:extLst>
      <p:ext uri="{BB962C8B-B14F-4D97-AF65-F5344CB8AC3E}">
        <p14:creationId xmlns:p14="http://schemas.microsoft.com/office/powerpoint/2010/main" val="96360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Comic Sans MS" panose="030F0702030302020204" pitchFamily="66" charset="0"/>
              </a:rPr>
              <a:t>Il monachesimo</a:t>
            </a:r>
            <a:endParaRPr lang="it-IT" dirty="0">
              <a:latin typeface="Comic Sans MS" panose="030F0702030302020204" pitchFamily="66" charset="0"/>
            </a:endParaRPr>
          </a:p>
        </p:txBody>
      </p:sp>
      <p:sp>
        <p:nvSpPr>
          <p:cNvPr id="3" name="Segnaposto contenuto 2"/>
          <p:cNvSpPr>
            <a:spLocks noGrp="1"/>
          </p:cNvSpPr>
          <p:nvPr>
            <p:ph sz="quarter" idx="13"/>
          </p:nvPr>
        </p:nvSpPr>
        <p:spPr>
          <a:xfrm>
            <a:off x="788831" y="2011882"/>
            <a:ext cx="10394707" cy="2598756"/>
          </a:xfrm>
        </p:spPr>
        <p:txBody>
          <a:bodyPr>
            <a:normAutofit fontScale="85000" lnSpcReduction="10000"/>
          </a:bodyPr>
          <a:lstStyle/>
          <a:p>
            <a:r>
              <a:rPr lang="it-IT" sz="2400" cap="none" dirty="0" smtClean="0">
                <a:latin typeface="Comic Sans MS" panose="030F0702030302020204" pitchFamily="66" charset="0"/>
              </a:rPr>
              <a:t>Il monachesimo nacque in oriente</a:t>
            </a:r>
          </a:p>
          <a:p>
            <a:pPr marL="0" indent="0">
              <a:buNone/>
            </a:pPr>
            <a:r>
              <a:rPr lang="it-IT" sz="1800" cap="none" dirty="0" smtClean="0">
                <a:latin typeface="Comic Sans MS" panose="030F0702030302020204" pitchFamily="66" charset="0"/>
              </a:rPr>
              <a:t>A partire dalla fine del III secolo alcuni cristiani del medio oriente e dell’Egitto decisero di allontanarsi dalle città. Pensavano che solo lontano dai centri si potesse seguire a fondo </a:t>
            </a:r>
            <a:r>
              <a:rPr lang="it-IT" sz="1800" cap="none" dirty="0" err="1" smtClean="0">
                <a:latin typeface="Comic Sans MS" panose="030F0702030302020204" pitchFamily="66" charset="0"/>
              </a:rPr>
              <a:t>Gesù:furono</a:t>
            </a:r>
            <a:r>
              <a:rPr lang="it-IT" sz="1800" cap="none" dirty="0" smtClean="0">
                <a:latin typeface="Comic Sans MS" panose="030F0702030302020204" pitchFamily="66" charset="0"/>
              </a:rPr>
              <a:t> per questo chiamati monaci.</a:t>
            </a:r>
          </a:p>
          <a:p>
            <a:pPr marL="0" indent="0">
              <a:buNone/>
            </a:pPr>
            <a:r>
              <a:rPr lang="it-IT" sz="1800" cap="none" dirty="0" smtClean="0">
                <a:latin typeface="Comic Sans MS" panose="030F0702030302020204" pitchFamily="66" charset="0"/>
              </a:rPr>
              <a:t>Il monachesimo consiste nella scelta di abbandonare la vita comune per dedicarsi completamente alla vita religiosa.</a:t>
            </a:r>
          </a:p>
          <a:p>
            <a:pPr marL="0" indent="0">
              <a:buNone/>
            </a:pPr>
            <a:r>
              <a:rPr lang="it-IT" sz="1800" cap="none" dirty="0" smtClean="0">
                <a:latin typeface="Comic Sans MS" panose="030F0702030302020204" pitchFamily="66" charset="0"/>
              </a:rPr>
              <a:t>Il monaco Giovanni Cassiano scriveva: «Alle origini tutta la Chiesa viveva come vivono ora i monaci. Ma dopo la morte degli Apostoli il fervore della fede si riduceva man mano che aumentava il numero di quelli che si convertivano. Ma quelli fedeli al ricordo di quella antica perfezione si allontanarono dalle città e cominciarono a ritirarsi in luoghi disabitati e deserti»</a:t>
            </a:r>
            <a:endParaRPr lang="it-IT" sz="1800" cap="none" dirty="0">
              <a:latin typeface="Comic Sans MS" panose="030F0702030302020204" pitchFamily="66" charset="0"/>
            </a:endParaRPr>
          </a:p>
        </p:txBody>
      </p:sp>
    </p:spTree>
    <p:extLst>
      <p:ext uri="{BB962C8B-B14F-4D97-AF65-F5344CB8AC3E}">
        <p14:creationId xmlns:p14="http://schemas.microsoft.com/office/powerpoint/2010/main" val="152390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1)">
                                      <p:cBhvr>
                                        <p:cTn id="18" dur="2000"/>
                                        <p:tgtEl>
                                          <p:spTgt spid="3">
                                            <p:txEl>
                                              <p:pRg st="1" end="1"/>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heel(1)">
                                      <p:cBhvr>
                                        <p:cTn id="21" dur="2000"/>
                                        <p:tgtEl>
                                          <p:spTgt spid="3">
                                            <p:txEl>
                                              <p:pRg st="2" end="2"/>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heel(1)">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94026" y="456556"/>
            <a:ext cx="64396" cy="45719"/>
          </a:xfrm>
        </p:spPr>
        <p:txBody>
          <a:bodyPr>
            <a:normAutofit fontScale="90000"/>
          </a:bodyPr>
          <a:lstStyle/>
          <a:p>
            <a:endParaRPr lang="it-IT" dirty="0"/>
          </a:p>
        </p:txBody>
      </p:sp>
      <p:sp>
        <p:nvSpPr>
          <p:cNvPr id="3" name="Segnaposto contenuto 2"/>
          <p:cNvSpPr>
            <a:spLocks noGrp="1"/>
          </p:cNvSpPr>
          <p:nvPr>
            <p:ph sz="quarter" idx="13"/>
          </p:nvPr>
        </p:nvSpPr>
        <p:spPr>
          <a:xfrm>
            <a:off x="750194" y="-824248"/>
            <a:ext cx="10394707" cy="5374585"/>
          </a:xfrm>
        </p:spPr>
        <p:txBody>
          <a:bodyPr/>
          <a:lstStyle/>
          <a:p>
            <a:r>
              <a:rPr lang="it-IT" sz="2400" dirty="0" smtClean="0">
                <a:latin typeface="Comic Sans MS" panose="030F0702030302020204" pitchFamily="66" charset="0"/>
              </a:rPr>
              <a:t>I monaci si distinguevano in eremiti e cenobiti</a:t>
            </a:r>
          </a:p>
          <a:p>
            <a:pPr marL="0" indent="0">
              <a:buNone/>
            </a:pPr>
            <a:r>
              <a:rPr lang="it-IT" sz="1800" cap="none" dirty="0" smtClean="0">
                <a:latin typeface="Comic Sans MS" panose="030F0702030302020204" pitchFamily="66" charset="0"/>
              </a:rPr>
              <a:t>Alcuni monaci andarono a vivere nel deserto o in altri luoghi inospitali, in completa solitudine. Erano chiamati eremiti o anacoreti. Gli eremiti si dedicavano alla preghiera e facevano penitenza rinunciando a tutte le comodità.</a:t>
            </a:r>
          </a:p>
          <a:p>
            <a:pPr marL="0" indent="0">
              <a:buNone/>
            </a:pPr>
            <a:r>
              <a:rPr lang="it-IT" sz="1800" cap="none" dirty="0" smtClean="0">
                <a:latin typeface="Comic Sans MS" panose="030F0702030302020204" pitchFamily="66" charset="0"/>
              </a:rPr>
              <a:t>Addirittura alcuni scelsero di vivere stando immobili in cima a una colonna e furono detti stiliti. Altri monaci volevano allontanarsi dal mondo ma pensavano servisse rimanere in contatto con altri uomini: furono chiamati cenobiti. Essi vivevano in monasteri e anche la loro vita era molto dura. Vi erano norme che stabilivano gli orari e le attività della </a:t>
            </a:r>
            <a:r>
              <a:rPr lang="it-IT" sz="1800" cap="none" dirty="0" err="1" smtClean="0">
                <a:latin typeface="Comic Sans MS" panose="030F0702030302020204" pitchFamily="66" charset="0"/>
              </a:rPr>
              <a:t>goirnata</a:t>
            </a:r>
            <a:r>
              <a:rPr lang="it-IT" sz="1800" cap="none" dirty="0" smtClean="0">
                <a:latin typeface="Comic Sans MS" panose="030F0702030302020204" pitchFamily="66" charset="0"/>
              </a:rPr>
              <a:t>: queste norme erano dette regola. </a:t>
            </a:r>
            <a:endParaRPr lang="it-IT" sz="1800" cap="none" dirty="0">
              <a:latin typeface="Comic Sans MS" panose="030F0702030302020204" pitchFamily="66" charset="0"/>
            </a:endParaRPr>
          </a:p>
        </p:txBody>
      </p:sp>
    </p:spTree>
    <p:extLst>
      <p:ext uri="{BB962C8B-B14F-4D97-AF65-F5344CB8AC3E}">
        <p14:creationId xmlns:p14="http://schemas.microsoft.com/office/powerpoint/2010/main" val="235613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1" end="1"/>
                                            </p:txEl>
                                          </p:spTgt>
                                        </p:tgtEl>
                                        <p:attrNameLst>
                                          <p:attrName>ppt_x</p:attrName>
                                          <p:attrName>ppt_y</p:attrName>
                                        </p:attrNameLst>
                                      </p:cBhvr>
                                    </p:animMotion>
                                    <p:animRot by="1500000">
                                      <p:cBhvr>
                                        <p:cTn id="13" dur="125" fill="hold">
                                          <p:stCondLst>
                                            <p:cond delay="0"/>
                                          </p:stCondLst>
                                        </p:cTn>
                                        <p:tgtEl>
                                          <p:spTgt spid="3">
                                            <p:txEl>
                                              <p:pRg st="1" end="1"/>
                                            </p:txEl>
                                          </p:spTgt>
                                        </p:tgtEl>
                                        <p:attrNameLst>
                                          <p:attrName>r</p:attrName>
                                        </p:attrNameLst>
                                      </p:cBhvr>
                                    </p:animRot>
                                    <p:animRot by="-1500000">
                                      <p:cBhvr>
                                        <p:cTn id="14" dur="125" fill="hold">
                                          <p:stCondLst>
                                            <p:cond delay="125"/>
                                          </p:stCondLst>
                                        </p:cTn>
                                        <p:tgtEl>
                                          <p:spTgt spid="3">
                                            <p:txEl>
                                              <p:pRg st="1" end="1"/>
                                            </p:txEl>
                                          </p:spTgt>
                                        </p:tgtEl>
                                        <p:attrNameLst>
                                          <p:attrName>r</p:attrName>
                                        </p:attrNameLst>
                                      </p:cBhvr>
                                    </p:animRot>
                                    <p:animRot by="-1500000">
                                      <p:cBhvr>
                                        <p:cTn id="15" dur="125" fill="hold">
                                          <p:stCondLst>
                                            <p:cond delay="250"/>
                                          </p:stCondLst>
                                        </p:cTn>
                                        <p:tgtEl>
                                          <p:spTgt spid="3">
                                            <p:txEl>
                                              <p:pRg st="1" end="1"/>
                                            </p:txEl>
                                          </p:spTgt>
                                        </p:tgtEl>
                                        <p:attrNameLst>
                                          <p:attrName>r</p:attrName>
                                        </p:attrNameLst>
                                      </p:cBhvr>
                                    </p:animRot>
                                    <p:animRot by="1500000">
                                      <p:cBhvr>
                                        <p:cTn id="16" dur="125" fill="hold">
                                          <p:stCondLst>
                                            <p:cond delay="375"/>
                                          </p:stCondLst>
                                        </p:cTn>
                                        <p:tgtEl>
                                          <p:spTgt spid="3">
                                            <p:txEl>
                                              <p:pRg st="1" end="1"/>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xEl>
                                              <p:pRg st="2" end="2"/>
                                            </p:txEl>
                                          </p:spTgt>
                                        </p:tgtEl>
                                        <p:attrNameLst>
                                          <p:attrName>ppt_x</p:attrName>
                                          <p:attrName>ppt_y</p:attrName>
                                        </p:attrNameLst>
                                      </p:cBhvr>
                                    </p:animMotion>
                                    <p:animRot by="1500000">
                                      <p:cBhvr>
                                        <p:cTn id="19" dur="125" fill="hold">
                                          <p:stCondLst>
                                            <p:cond delay="0"/>
                                          </p:stCondLst>
                                        </p:cTn>
                                        <p:tgtEl>
                                          <p:spTgt spid="3">
                                            <p:txEl>
                                              <p:pRg st="2" end="2"/>
                                            </p:txEl>
                                          </p:spTgt>
                                        </p:tgtEl>
                                        <p:attrNameLst>
                                          <p:attrName>r</p:attrName>
                                        </p:attrNameLst>
                                      </p:cBhvr>
                                    </p:animRot>
                                    <p:animRot by="-1500000">
                                      <p:cBhvr>
                                        <p:cTn id="20" dur="125" fill="hold">
                                          <p:stCondLst>
                                            <p:cond delay="125"/>
                                          </p:stCondLst>
                                        </p:cTn>
                                        <p:tgtEl>
                                          <p:spTgt spid="3">
                                            <p:txEl>
                                              <p:pRg st="2" end="2"/>
                                            </p:txEl>
                                          </p:spTgt>
                                        </p:tgtEl>
                                        <p:attrNameLst>
                                          <p:attrName>r</p:attrName>
                                        </p:attrNameLst>
                                      </p:cBhvr>
                                    </p:animRot>
                                    <p:animRot by="-1500000">
                                      <p:cBhvr>
                                        <p:cTn id="21" dur="125" fill="hold">
                                          <p:stCondLst>
                                            <p:cond delay="250"/>
                                          </p:stCondLst>
                                        </p:cTn>
                                        <p:tgtEl>
                                          <p:spTgt spid="3">
                                            <p:txEl>
                                              <p:pRg st="2" end="2"/>
                                            </p:txEl>
                                          </p:spTgt>
                                        </p:tgtEl>
                                        <p:attrNameLst>
                                          <p:attrName>r</p:attrName>
                                        </p:attrNameLst>
                                      </p:cBhvr>
                                    </p:animRot>
                                    <p:animRot by="1500000">
                                      <p:cBhvr>
                                        <p:cTn id="22" dur="125" fill="hold">
                                          <p:stCondLst>
                                            <p:cond delay="375"/>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013457" y="1249251"/>
            <a:ext cx="45719" cy="45719"/>
          </a:xfrm>
        </p:spPr>
        <p:txBody>
          <a:bodyPr>
            <a:normAutofit fontScale="90000"/>
          </a:bodyPr>
          <a:lstStyle/>
          <a:p>
            <a:endParaRPr lang="it-IT"/>
          </a:p>
        </p:txBody>
      </p:sp>
      <p:sp>
        <p:nvSpPr>
          <p:cNvPr id="3" name="Segnaposto contenuto 2"/>
          <p:cNvSpPr>
            <a:spLocks noGrp="1"/>
          </p:cNvSpPr>
          <p:nvPr>
            <p:ph sz="quarter" idx="13"/>
          </p:nvPr>
        </p:nvSpPr>
        <p:spPr>
          <a:xfrm>
            <a:off x="634284" y="595205"/>
            <a:ext cx="10394707" cy="3139668"/>
          </a:xfrm>
        </p:spPr>
        <p:txBody>
          <a:bodyPr/>
          <a:lstStyle/>
          <a:p>
            <a:r>
              <a:rPr lang="it-IT" sz="2400" dirty="0" smtClean="0">
                <a:latin typeface="Comic Sans MS" panose="030F0702030302020204" pitchFamily="66" charset="0"/>
              </a:rPr>
              <a:t>Anche in Europa si diffuse il monachesimo</a:t>
            </a:r>
          </a:p>
          <a:p>
            <a:pPr marL="0" indent="0">
              <a:buNone/>
            </a:pPr>
            <a:r>
              <a:rPr lang="it-IT" sz="1800" cap="none" dirty="0" smtClean="0">
                <a:latin typeface="Comic Sans MS" panose="030F0702030302020204" pitchFamily="66" charset="0"/>
              </a:rPr>
              <a:t>Nel corso del IV secolo, il monachesimo si diffuse anche in Europa. Ma solo nel VI secolo il monachesimo occidentale trovò in san Benedetto da Norcia il suo principale fondatore. Nel Sud del Lazio scrisse la celebre regola che venne poi adottata in molti monasteri.</a:t>
            </a:r>
          </a:p>
          <a:p>
            <a:pPr marL="0" indent="0">
              <a:buNone/>
            </a:pPr>
            <a:r>
              <a:rPr lang="it-IT" sz="1800" cap="none" dirty="0" smtClean="0">
                <a:latin typeface="Comic Sans MS" panose="030F0702030302020204" pitchFamily="66" charset="0"/>
              </a:rPr>
              <a:t>Secondo la sua regola a capo del monastero vi era un abate che veniva eletto dai monaci stessi e restava in carica tutta la vita.</a:t>
            </a:r>
          </a:p>
          <a:p>
            <a:pPr marL="0" indent="0">
              <a:buNone/>
            </a:pPr>
            <a:endParaRPr lang="it-IT" sz="1800" cap="none" dirty="0">
              <a:latin typeface="Comic Sans MS" panose="030F0702030302020204" pitchFamily="66" charset="0"/>
            </a:endParaRPr>
          </a:p>
        </p:txBody>
      </p:sp>
    </p:spTree>
    <p:extLst>
      <p:ext uri="{BB962C8B-B14F-4D97-AF65-F5344CB8AC3E}">
        <p14:creationId xmlns:p14="http://schemas.microsoft.com/office/powerpoint/2010/main" val="192533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2)">
                                      <p:cBhvr>
                                        <p:cTn id="7" dur="2000"/>
                                        <p:tgtEl>
                                          <p:spTgt spid="3">
                                            <p:txEl>
                                              <p:pRg st="0" end="0"/>
                                            </p:txEl>
                                          </p:spTgt>
                                        </p:tgtEl>
                                      </p:cBhvr>
                                    </p:animEffect>
                                  </p:childTnLst>
                                </p:cTn>
                              </p:par>
                              <p:par>
                                <p:cTn id="8" presetID="21" presetClass="entr" presetSubtype="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2)">
                                      <p:cBhvr>
                                        <p:cTn id="10" dur="2000"/>
                                        <p:tgtEl>
                                          <p:spTgt spid="3">
                                            <p:txEl>
                                              <p:pRg st="1" end="1"/>
                                            </p:txEl>
                                          </p:spTgt>
                                        </p:tgtEl>
                                      </p:cBhvr>
                                    </p:animEffect>
                                  </p:childTnLst>
                                </p:cTn>
                              </p:par>
                              <p:par>
                                <p:cTn id="11" presetID="21" presetClass="entr" presetSubtype="2"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2)">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12672810" y="511293"/>
            <a:ext cx="45719" cy="45719"/>
          </a:xfrm>
        </p:spPr>
        <p:txBody>
          <a:bodyPr>
            <a:normAutofit fontScale="90000"/>
          </a:bodyPr>
          <a:lstStyle/>
          <a:p>
            <a:endParaRPr lang="it-IT" dirty="0"/>
          </a:p>
        </p:txBody>
      </p:sp>
      <p:sp>
        <p:nvSpPr>
          <p:cNvPr id="3" name="Segnaposto contenuto 2"/>
          <p:cNvSpPr>
            <a:spLocks noGrp="1"/>
          </p:cNvSpPr>
          <p:nvPr>
            <p:ph sz="quarter" idx="13"/>
          </p:nvPr>
        </p:nvSpPr>
        <p:spPr>
          <a:xfrm>
            <a:off x="567502" y="253829"/>
            <a:ext cx="10394707" cy="4936416"/>
          </a:xfrm>
        </p:spPr>
        <p:txBody>
          <a:bodyPr>
            <a:normAutofit/>
          </a:bodyPr>
          <a:lstStyle/>
          <a:p>
            <a:r>
              <a:rPr lang="it-IT" sz="2400" dirty="0" smtClean="0">
                <a:latin typeface="Comic Sans MS" panose="030F0702030302020204" pitchFamily="66" charset="0"/>
              </a:rPr>
              <a:t>La regola di san benedetto</a:t>
            </a:r>
          </a:p>
          <a:p>
            <a:pPr marL="0" indent="0">
              <a:buNone/>
            </a:pPr>
            <a:r>
              <a:rPr lang="it-IT" sz="1800" cap="none" dirty="0">
                <a:latin typeface="Comic Sans MS" panose="030F0702030302020204" pitchFamily="66" charset="0"/>
              </a:rPr>
              <a:t>A</a:t>
            </a:r>
            <a:r>
              <a:rPr lang="it-IT" sz="1800" cap="none" dirty="0" smtClean="0">
                <a:latin typeface="Comic Sans MS" panose="030F0702030302020204" pitchFamily="66" charset="0"/>
              </a:rPr>
              <a:t>lla base della regola stanno tre parole latine: Ora et labora, cioè ‘’Prega e lavora’’</a:t>
            </a:r>
          </a:p>
          <a:p>
            <a:pPr marL="0" indent="0">
              <a:buNone/>
            </a:pPr>
            <a:r>
              <a:rPr lang="it-IT" sz="1800" cap="none" dirty="0" smtClean="0">
                <a:latin typeface="Comic Sans MS" panose="030F0702030302020204" pitchFamily="66" charset="0"/>
              </a:rPr>
              <a:t>La regola organizza la giornata secondo precisi orari. Il tempo in cui il monaco resta solo è molto poco. Egli deve pregare, mangiare, studiare e dormire con gli altri. La regola di san Benedetto era severa. La preghiera occupava 4 ore, la lettura dalle 2 alle 4 ore, il lavoro dalle 5 alle 8 ore. Solo malati e anziani potevano mangiare la carne ;gli altri pesce, uova e latte. Il vino era consentito, ma in maniera limitata.</a:t>
            </a:r>
          </a:p>
          <a:p>
            <a:pPr marL="0" indent="0">
              <a:buNone/>
            </a:pPr>
            <a:r>
              <a:rPr lang="it-IT" sz="1800" cap="none" dirty="0" smtClean="0">
                <a:latin typeface="Comic Sans MS" panose="030F0702030302020204" pitchFamily="66" charset="0"/>
              </a:rPr>
              <a:t>Si mangiava in silenzio. L’abbigliamento dei monaci era molto semplice: una tunica su cui si indossavano una sottoveste con cappuccio.</a:t>
            </a:r>
            <a:endParaRPr lang="it-IT" sz="1800" cap="none" dirty="0">
              <a:latin typeface="Comic Sans MS" panose="030F0702030302020204" pitchFamily="66" charset="0"/>
            </a:endParaRPr>
          </a:p>
        </p:txBody>
      </p:sp>
    </p:spTree>
    <p:extLst>
      <p:ext uri="{BB962C8B-B14F-4D97-AF65-F5344CB8AC3E}">
        <p14:creationId xmlns:p14="http://schemas.microsoft.com/office/powerpoint/2010/main" val="3456453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a:themeElements>
    <a:clrScheme name="Evento">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Evento">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docProps/app.xml><?xml version="1.0" encoding="utf-8"?>
<Properties xmlns="http://schemas.openxmlformats.org/officeDocument/2006/extended-properties" xmlns:vt="http://schemas.openxmlformats.org/officeDocument/2006/docPropsVTypes">
  <Template>TM04033927[[fn=Evento]]</Template>
  <TotalTime>170</TotalTime>
  <Words>849</Words>
  <Application>Microsoft Office PowerPoint</Application>
  <PresentationFormat>Widescreen</PresentationFormat>
  <Paragraphs>43</Paragraphs>
  <Slides>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Arial</vt:lpstr>
      <vt:lpstr>Comic Sans MS</vt:lpstr>
      <vt:lpstr>Impact</vt:lpstr>
      <vt:lpstr>Evento</vt:lpstr>
      <vt:lpstr>OCCIDENTE E ORIENTE</vt:lpstr>
      <vt:lpstr>I regni romano-barbarici e i bizantini</vt:lpstr>
      <vt:lpstr>Presentazione standard di PowerPoint</vt:lpstr>
      <vt:lpstr>Presentazione standard di PowerPoint</vt:lpstr>
      <vt:lpstr>Presentazione standard di PowerPoint</vt:lpstr>
      <vt:lpstr>Il monachesimo</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OCCIDENTE E ORIENTE</dc:title>
  <dc:creator>Gianluca Binci</dc:creator>
  <cp:lastModifiedBy>Gianluca Binci</cp:lastModifiedBy>
  <cp:revision>21</cp:revision>
  <dcterms:created xsi:type="dcterms:W3CDTF">2014-11-22T21:00:16Z</dcterms:created>
  <dcterms:modified xsi:type="dcterms:W3CDTF">2014-11-25T19:03:11Z</dcterms:modified>
</cp:coreProperties>
</file>