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8023"/>
    <a:srgbClr val="E3C57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31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E477-B2B6-46AA-8D9D-A8478FA61E23}" type="datetimeFigureOut">
              <a:rPr lang="it-IT" smtClean="0"/>
              <a:t>28/12/2016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71D16-D768-4553-992C-3407B840F5CD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E477-B2B6-46AA-8D9D-A8478FA61E23}" type="datetimeFigureOut">
              <a:rPr lang="it-IT" smtClean="0"/>
              <a:t>28/12/2016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71D16-D768-4553-992C-3407B840F5CD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E477-B2B6-46AA-8D9D-A8478FA61E23}" type="datetimeFigureOut">
              <a:rPr lang="it-IT" smtClean="0"/>
              <a:t>28/12/2016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71D16-D768-4553-992C-3407B840F5CD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E477-B2B6-46AA-8D9D-A8478FA61E23}" type="datetimeFigureOut">
              <a:rPr lang="it-IT" smtClean="0"/>
              <a:t>28/12/2016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71D16-D768-4553-992C-3407B840F5CD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E477-B2B6-46AA-8D9D-A8478FA61E23}" type="datetimeFigureOut">
              <a:rPr lang="it-IT" smtClean="0"/>
              <a:t>28/12/2016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71D16-D768-4553-992C-3407B840F5CD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E477-B2B6-46AA-8D9D-A8478FA61E23}" type="datetimeFigureOut">
              <a:rPr lang="it-IT" smtClean="0"/>
              <a:t>28/12/2016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71D16-D768-4553-992C-3407B840F5CD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E477-B2B6-46AA-8D9D-A8478FA61E23}" type="datetimeFigureOut">
              <a:rPr lang="it-IT" smtClean="0"/>
              <a:t>28/12/2016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71D16-D768-4553-992C-3407B840F5CD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E477-B2B6-46AA-8D9D-A8478FA61E23}" type="datetimeFigureOut">
              <a:rPr lang="it-IT" smtClean="0"/>
              <a:t>28/12/2016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71D16-D768-4553-992C-3407B840F5CD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E477-B2B6-46AA-8D9D-A8478FA61E23}" type="datetimeFigureOut">
              <a:rPr lang="it-IT" smtClean="0"/>
              <a:t>28/12/2016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71D16-D768-4553-992C-3407B840F5CD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E477-B2B6-46AA-8D9D-A8478FA61E23}" type="datetimeFigureOut">
              <a:rPr lang="it-IT" smtClean="0"/>
              <a:t>28/12/2016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71D16-D768-4553-992C-3407B840F5CD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E477-B2B6-46AA-8D9D-A8478FA61E23}" type="datetimeFigureOut">
              <a:rPr lang="it-IT" smtClean="0"/>
              <a:t>28/12/2016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71D16-D768-4553-992C-3407B840F5CD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1E477-B2B6-46AA-8D9D-A8478FA61E23}" type="datetimeFigureOut">
              <a:rPr lang="it-IT" smtClean="0"/>
              <a:t>28/12/2016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171D16-D768-4553-992C-3407B840F5CD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gif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map04.jpg"/>
          <p:cNvPicPr>
            <a:picLocks noChangeAspect="1"/>
          </p:cNvPicPr>
          <p:nvPr/>
        </p:nvPicPr>
        <p:blipFill>
          <a:blip r:embed="rId2">
            <a:lum bright="40000"/>
          </a:blip>
          <a:stretch>
            <a:fillRect/>
          </a:stretch>
        </p:blipFill>
        <p:spPr>
          <a:xfrm>
            <a:off x="-1428792" y="1714464"/>
            <a:ext cx="6833556" cy="5143536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42910" y="285728"/>
            <a:ext cx="7772400" cy="1470025"/>
          </a:xfrm>
        </p:spPr>
        <p:txBody>
          <a:bodyPr/>
          <a:lstStyle/>
          <a:p>
            <a:r>
              <a:rPr lang="it-IT" dirty="0" smtClean="0">
                <a:solidFill>
                  <a:srgbClr val="FF0000"/>
                </a:solidFill>
              </a:rPr>
              <a:t>ARTE DELLE CIVILTA’ EGEE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743200" y="3357562"/>
            <a:ext cx="6400800" cy="2252666"/>
          </a:xfrm>
        </p:spPr>
        <p:txBody>
          <a:bodyPr/>
          <a:lstStyle/>
          <a:p>
            <a:r>
              <a:rPr lang="it-IT" dirty="0" smtClean="0">
                <a:solidFill>
                  <a:srgbClr val="002060"/>
                </a:solidFill>
              </a:rPr>
              <a:t>Nel Mediterraneo orientale</a:t>
            </a:r>
          </a:p>
          <a:p>
            <a:r>
              <a:rPr lang="it-IT" dirty="0" smtClean="0">
                <a:solidFill>
                  <a:srgbClr val="002060"/>
                </a:solidFill>
              </a:rPr>
              <a:t>A partire dal 2000 a. C.</a:t>
            </a:r>
          </a:p>
          <a:p>
            <a:endParaRPr lang="it-IT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14282" y="285728"/>
            <a:ext cx="8229600" cy="6572272"/>
          </a:xfrm>
        </p:spPr>
        <p:txBody>
          <a:bodyPr>
            <a:normAutofit lnSpcReduction="10000"/>
          </a:bodyPr>
          <a:lstStyle/>
          <a:p>
            <a:r>
              <a:rPr lang="it-IT" sz="2100" dirty="0" smtClean="0"/>
              <a:t>Nell’isola di </a:t>
            </a:r>
            <a:r>
              <a:rPr lang="it-IT" sz="2100" dirty="0" smtClean="0">
                <a:solidFill>
                  <a:srgbClr val="FF0000"/>
                </a:solidFill>
              </a:rPr>
              <a:t>CRETA</a:t>
            </a:r>
            <a:r>
              <a:rPr lang="it-IT" sz="2100" dirty="0" smtClean="0"/>
              <a:t> si sviluppa, intorno al 2000 a. C. la civiltà </a:t>
            </a:r>
            <a:r>
              <a:rPr lang="it-IT" sz="2100" dirty="0" smtClean="0">
                <a:solidFill>
                  <a:srgbClr val="FF0000"/>
                </a:solidFill>
              </a:rPr>
              <a:t>MINOICA</a:t>
            </a:r>
            <a:r>
              <a:rPr lang="it-IT" sz="2100" dirty="0" smtClean="0"/>
              <a:t>, il nome deriva dal re Minosse .</a:t>
            </a:r>
          </a:p>
          <a:p>
            <a:r>
              <a:rPr lang="it-IT" sz="2100" dirty="0" smtClean="0"/>
              <a:t>A Creta furono costruiti </a:t>
            </a:r>
            <a:r>
              <a:rPr lang="it-IT" sz="2100" b="1" u="sng" dirty="0" smtClean="0"/>
              <a:t>grandi palazzi </a:t>
            </a:r>
            <a:r>
              <a:rPr lang="it-IT" sz="1800" dirty="0" smtClean="0"/>
              <a:t>(</a:t>
            </a:r>
            <a:r>
              <a:rPr lang="it-IT" sz="1800" dirty="0" err="1" smtClean="0"/>
              <a:t>Cnosso</a:t>
            </a:r>
            <a:r>
              <a:rPr lang="it-IT" sz="1800" dirty="0" smtClean="0"/>
              <a:t>, non era protetto da mura difensive perché non temevano attacchi)</a:t>
            </a:r>
            <a:endParaRPr lang="it-IT" sz="1800" b="1" u="sng" dirty="0" smtClean="0"/>
          </a:p>
          <a:p>
            <a:endParaRPr lang="it-IT" sz="2100" dirty="0"/>
          </a:p>
          <a:p>
            <a:endParaRPr lang="it-IT" sz="2100" dirty="0" smtClean="0"/>
          </a:p>
          <a:p>
            <a:endParaRPr lang="it-IT" sz="2100" dirty="0"/>
          </a:p>
          <a:p>
            <a:endParaRPr lang="it-IT" sz="2100" dirty="0" smtClean="0"/>
          </a:p>
          <a:p>
            <a:endParaRPr lang="it-IT" sz="2100" dirty="0"/>
          </a:p>
          <a:p>
            <a:endParaRPr lang="it-IT" sz="2100" dirty="0" smtClean="0"/>
          </a:p>
          <a:p>
            <a:endParaRPr lang="it-IT" sz="2100" dirty="0"/>
          </a:p>
          <a:p>
            <a:endParaRPr lang="it-IT" sz="2100" dirty="0" smtClean="0"/>
          </a:p>
          <a:p>
            <a:endParaRPr lang="it-IT" sz="2100" dirty="0"/>
          </a:p>
          <a:p>
            <a:endParaRPr lang="it-IT" sz="2100" dirty="0" smtClean="0"/>
          </a:p>
          <a:p>
            <a:endParaRPr lang="it-IT" sz="2100" dirty="0" smtClean="0"/>
          </a:p>
          <a:p>
            <a:r>
              <a:rPr lang="it-IT" sz="2100" dirty="0"/>
              <a:t>E</a:t>
            </a:r>
            <a:r>
              <a:rPr lang="it-IT" sz="2100" dirty="0" smtClean="0"/>
              <a:t>rano centri economici, religiosi, politici e comprendevano le dimore del re e della sua corte, ospitavano santuari e uffici amministrativi,  botteghe e magazzini per le merci.</a:t>
            </a:r>
          </a:p>
          <a:p>
            <a:endParaRPr lang="it-IT" sz="2100" dirty="0" smtClean="0"/>
          </a:p>
          <a:p>
            <a:endParaRPr lang="it-IT" dirty="0" smtClean="0"/>
          </a:p>
        </p:txBody>
      </p:sp>
      <p:pic>
        <p:nvPicPr>
          <p:cNvPr id="4" name="Immagine 3" descr="palazzo-vist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1571612"/>
            <a:ext cx="7035230" cy="385765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57158" y="-500090"/>
            <a:ext cx="8229600" cy="6500858"/>
          </a:xfrm>
        </p:spPr>
        <p:txBody>
          <a:bodyPr>
            <a:normAutofit/>
          </a:bodyPr>
          <a:lstStyle/>
          <a:p>
            <a:pPr algn="l"/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/>
              <a:t/>
            </a:r>
            <a:br>
              <a:rPr lang="it-IT" sz="2000" dirty="0"/>
            </a:b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/>
              <a:t/>
            </a:r>
            <a:br>
              <a:rPr lang="it-IT" sz="2000" dirty="0"/>
            </a:b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/>
              <a:t/>
            </a:r>
            <a:br>
              <a:rPr lang="it-IT" sz="2000" dirty="0"/>
            </a:b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/>
              <a:t/>
            </a:r>
            <a:br>
              <a:rPr lang="it-IT" sz="2000" dirty="0"/>
            </a:br>
            <a:r>
              <a:rPr lang="it-IT" sz="2000" dirty="0" smtClean="0"/>
              <a:t/>
            </a:r>
            <a:br>
              <a:rPr lang="it-IT" sz="2000" dirty="0" smtClean="0"/>
            </a:br>
            <a:endParaRPr lang="it-IT" dirty="0"/>
          </a:p>
        </p:txBody>
      </p:sp>
      <p:pic>
        <p:nvPicPr>
          <p:cNvPr id="3" name="Immagine 2" descr="Knossos_bul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2918"/>
            <a:ext cx="4714908" cy="2786511"/>
          </a:xfrm>
          <a:prstGeom prst="rect">
            <a:avLst/>
          </a:prstGeom>
        </p:spPr>
      </p:pic>
      <p:pic>
        <p:nvPicPr>
          <p:cNvPr id="4" name="Immagine 3" descr="cnosso-0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3024" y="642918"/>
            <a:ext cx="4170976" cy="2786082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500034" y="0"/>
            <a:ext cx="81385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Le decorazioni parietali erano coloratissime e caratterizzate da uno </a:t>
            </a:r>
            <a:r>
              <a:rPr lang="it-IT" u="sng" dirty="0" smtClean="0"/>
              <a:t>stile naturalistico</a:t>
            </a:r>
            <a:r>
              <a:rPr lang="it-IT" dirty="0" smtClean="0"/>
              <a:t>.</a:t>
            </a:r>
          </a:p>
          <a:p>
            <a:r>
              <a:rPr lang="it-IT" dirty="0" smtClean="0"/>
              <a:t>Le pitture decoravano sia gli ambienti interni che quelli esterni.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0" y="3429000"/>
            <a:ext cx="463665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i="1" u="sng" dirty="0" smtClean="0"/>
              <a:t>Scena di tauromachia</a:t>
            </a:r>
            <a:r>
              <a:rPr lang="it-IT" sz="1200" dirty="0" smtClean="0"/>
              <a:t>: un giovane, pelle color bronzo, fa</a:t>
            </a:r>
          </a:p>
          <a:p>
            <a:r>
              <a:rPr lang="it-IT" sz="1200" dirty="0" smtClean="0"/>
              <a:t> un’acrobazia sul dorso di un toro osservato due ragazze – pelle bianca- </a:t>
            </a:r>
            <a:endParaRPr lang="it-IT" sz="12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4857752" y="3500438"/>
            <a:ext cx="376179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i="1" u="sng" dirty="0" smtClean="0"/>
              <a:t>Appartamento della regina,  </a:t>
            </a:r>
            <a:r>
              <a:rPr lang="it-IT" sz="1200" dirty="0" smtClean="0"/>
              <a:t>i soggetti testimoniano</a:t>
            </a:r>
          </a:p>
          <a:p>
            <a:r>
              <a:rPr lang="it-IT" sz="1200" dirty="0" smtClean="0"/>
              <a:t> il rapporto dei cretesi con il mare</a:t>
            </a:r>
            <a:endParaRPr lang="it-IT" sz="1200" dirty="0"/>
          </a:p>
        </p:txBody>
      </p:sp>
      <p:pic>
        <p:nvPicPr>
          <p:cNvPr id="8" name="Immagine 7" descr="creta-palazzo-di-cnoss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910591"/>
            <a:ext cx="3929058" cy="2947410"/>
          </a:xfrm>
          <a:prstGeom prst="rect">
            <a:avLst/>
          </a:prstGeom>
        </p:spPr>
      </p:pic>
      <p:pic>
        <p:nvPicPr>
          <p:cNvPr id="9" name="Immagine 8" descr="sala_trono_cnosso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9500" y="4071942"/>
            <a:ext cx="1714500" cy="2305050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3929058" y="5357826"/>
            <a:ext cx="320177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i="1" u="sng" dirty="0" smtClean="0"/>
              <a:t>Sala del trono</a:t>
            </a:r>
            <a:r>
              <a:rPr lang="it-IT" sz="1400" dirty="0" smtClean="0"/>
              <a:t>, decorata con libertà </a:t>
            </a:r>
          </a:p>
          <a:p>
            <a:r>
              <a:rPr lang="it-IT" sz="1400" dirty="0" smtClean="0"/>
              <a:t>creativa non monumentalità egiziana; </a:t>
            </a:r>
          </a:p>
          <a:p>
            <a:r>
              <a:rPr lang="it-IT" sz="1400" dirty="0" smtClean="0"/>
              <a:t>raffinati motivi vegetali e figure di grifoni.</a:t>
            </a:r>
            <a:endParaRPr lang="it-IT" sz="1400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7270025" y="6286520"/>
            <a:ext cx="1873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Trono in alabastro</a:t>
            </a:r>
            <a:endParaRPr lang="it-IT" dirty="0"/>
          </a:p>
        </p:txBody>
      </p:sp>
      <p:sp>
        <p:nvSpPr>
          <p:cNvPr id="12" name="Freccia angolare in su 11"/>
          <p:cNvSpPr/>
          <p:nvPr/>
        </p:nvSpPr>
        <p:spPr>
          <a:xfrm>
            <a:off x="4286248" y="3500438"/>
            <a:ext cx="357190" cy="445768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Freccia in su 12"/>
          <p:cNvSpPr/>
          <p:nvPr/>
        </p:nvSpPr>
        <p:spPr>
          <a:xfrm>
            <a:off x="8215338" y="3500438"/>
            <a:ext cx="285752" cy="40690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Freccia a sinistra 13"/>
          <p:cNvSpPr/>
          <p:nvPr/>
        </p:nvSpPr>
        <p:spPr>
          <a:xfrm>
            <a:off x="3929058" y="6072206"/>
            <a:ext cx="357190" cy="21431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86216" y="1000108"/>
            <a:ext cx="4857784" cy="1571636"/>
          </a:xfrm>
        </p:spPr>
        <p:txBody>
          <a:bodyPr>
            <a:normAutofit fontScale="90000"/>
          </a:bodyPr>
          <a:lstStyle/>
          <a:p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b="1" i="1" u="sng" dirty="0" smtClean="0">
                <a:solidFill>
                  <a:schemeClr val="accent3">
                    <a:lumMod val="75000"/>
                  </a:schemeClr>
                </a:solidFill>
              </a:rPr>
              <a:t>Piccole statuette votive in ceramica smaltata</a:t>
            </a:r>
            <a:br>
              <a:rPr lang="it-IT" sz="2000" b="1" i="1" u="sng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pic>
        <p:nvPicPr>
          <p:cNvPr id="6" name="Immagine 5" descr="105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4832738"/>
            <a:ext cx="1714480" cy="2025262"/>
          </a:xfrm>
          <a:prstGeom prst="rect">
            <a:avLst/>
          </a:prstGeom>
        </p:spPr>
      </p:pic>
      <p:pic>
        <p:nvPicPr>
          <p:cNvPr id="7" name="Immagine 6" descr="la-brocchetta-di-gurni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71744"/>
            <a:ext cx="2571768" cy="2246012"/>
          </a:xfrm>
          <a:prstGeom prst="rect">
            <a:avLst/>
          </a:prstGeom>
        </p:spPr>
      </p:pic>
      <p:pic>
        <p:nvPicPr>
          <p:cNvPr id="8" name="Immagine 7" descr="PIC4986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42918"/>
            <a:ext cx="1643042" cy="1849291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1571604" y="1428736"/>
            <a:ext cx="250033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i="1" u="sng" dirty="0"/>
              <a:t>decorazioni </a:t>
            </a:r>
            <a:r>
              <a:rPr lang="it-IT" sz="1600" b="1" i="1" u="sng" dirty="0" smtClean="0"/>
              <a:t>di </a:t>
            </a:r>
            <a:r>
              <a:rPr lang="it-IT" sz="1600" b="1" i="1" u="sng" dirty="0" err="1" smtClean="0"/>
              <a:t>Kamares</a:t>
            </a:r>
            <a:r>
              <a:rPr lang="it-IT" sz="1600" b="1" i="1" u="sng" dirty="0" smtClean="0"/>
              <a:t>:  </a:t>
            </a:r>
          </a:p>
          <a:p>
            <a:r>
              <a:rPr lang="it-IT" sz="1400" dirty="0" smtClean="0"/>
              <a:t>motivi </a:t>
            </a:r>
            <a:r>
              <a:rPr lang="it-IT" sz="1400" dirty="0"/>
              <a:t>geometrici, rettilinei o </a:t>
            </a:r>
            <a:endParaRPr lang="it-IT" sz="1400" dirty="0" smtClean="0"/>
          </a:p>
          <a:p>
            <a:r>
              <a:rPr lang="it-IT" sz="1400" dirty="0" smtClean="0"/>
              <a:t>curvilinei </a:t>
            </a:r>
            <a:r>
              <a:rPr lang="it-IT" sz="1400" dirty="0"/>
              <a:t>come per </a:t>
            </a:r>
            <a:r>
              <a:rPr lang="it-IT" sz="1400" dirty="0" smtClean="0"/>
              <a:t>esempio </a:t>
            </a:r>
          </a:p>
          <a:p>
            <a:r>
              <a:rPr lang="it-IT" sz="1400" dirty="0" smtClean="0"/>
              <a:t>cerchi o </a:t>
            </a:r>
            <a:r>
              <a:rPr lang="it-IT" sz="1400" dirty="0"/>
              <a:t>spirali.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0" y="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b="1" i="1" u="sng" dirty="0" smtClean="0">
                <a:solidFill>
                  <a:srgbClr val="A58023"/>
                </a:solidFill>
              </a:rPr>
              <a:t>Pregiata produzione vascolare con elementi decorativi naturali </a:t>
            </a:r>
            <a:endParaRPr lang="it-IT" b="1" i="1" u="sng" dirty="0">
              <a:solidFill>
                <a:srgbClr val="A58023"/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2143108" y="4572008"/>
            <a:ext cx="273966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i="1" u="sng" dirty="0" err="1" smtClean="0"/>
              <a:t>Brocchette</a:t>
            </a:r>
            <a:r>
              <a:rPr lang="it-IT" sz="1600" b="1" i="1" u="sng" dirty="0" smtClean="0"/>
              <a:t> di </a:t>
            </a:r>
            <a:r>
              <a:rPr lang="it-IT" sz="1600" b="1" i="1" u="sng" dirty="0" err="1" smtClean="0"/>
              <a:t>gurnià</a:t>
            </a:r>
            <a:r>
              <a:rPr lang="it-IT" sz="1600" b="1" i="1" u="sng" dirty="0" smtClean="0"/>
              <a:t>: </a:t>
            </a:r>
            <a:r>
              <a:rPr lang="it-IT" sz="1400" dirty="0" smtClean="0"/>
              <a:t>un polipo </a:t>
            </a:r>
          </a:p>
          <a:p>
            <a:r>
              <a:rPr lang="it-IT" sz="1400" dirty="0" smtClean="0"/>
              <a:t>avvolge con i tentacoli il vaso</a:t>
            </a:r>
          </a:p>
          <a:p>
            <a:r>
              <a:rPr lang="it-IT" sz="1400" dirty="0" smtClean="0"/>
              <a:t> ricreando il movimento del mare</a:t>
            </a:r>
            <a:endParaRPr lang="it-IT" sz="1400" dirty="0"/>
          </a:p>
        </p:txBody>
      </p:sp>
      <p:pic>
        <p:nvPicPr>
          <p:cNvPr id="14" name="Immagine 13" descr="a284d361a8bb205e760816c3355feb6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3504" y="2360343"/>
            <a:ext cx="3307273" cy="4497657"/>
          </a:xfrm>
          <a:prstGeom prst="rect">
            <a:avLst/>
          </a:prstGeom>
        </p:spPr>
      </p:pic>
      <p:sp>
        <p:nvSpPr>
          <p:cNvPr id="15" name="CasellaDiTesto 14"/>
          <p:cNvSpPr txBox="1"/>
          <p:nvPr/>
        </p:nvSpPr>
        <p:spPr>
          <a:xfrm>
            <a:off x="4500562" y="1428736"/>
            <a:ext cx="4355231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i="1" u="sng" dirty="0" smtClean="0"/>
              <a:t>Dea dei serpenti</a:t>
            </a:r>
            <a:r>
              <a:rPr lang="it-IT" dirty="0" smtClean="0"/>
              <a:t>: </a:t>
            </a:r>
            <a:r>
              <a:rPr lang="it-IT" sz="1400" dirty="0" smtClean="0"/>
              <a:t>Raffigura una divinità femminile con </a:t>
            </a:r>
          </a:p>
          <a:p>
            <a:r>
              <a:rPr lang="it-IT" sz="1400" dirty="0" smtClean="0"/>
              <a:t>in mano due serpenti che sono il simbolo del dominio </a:t>
            </a:r>
          </a:p>
          <a:p>
            <a:r>
              <a:rPr lang="it-IT" sz="1400" dirty="0" smtClean="0"/>
              <a:t>sull’oltretomba</a:t>
            </a:r>
            <a:endParaRPr lang="it-IT" sz="1400" dirty="0"/>
          </a:p>
        </p:txBody>
      </p:sp>
      <p:sp>
        <p:nvSpPr>
          <p:cNvPr id="16" name="Freccia a sinistra 15"/>
          <p:cNvSpPr/>
          <p:nvPr/>
        </p:nvSpPr>
        <p:spPr>
          <a:xfrm>
            <a:off x="1785918" y="1142984"/>
            <a:ext cx="500066" cy="21431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Freccia a sinistra 16"/>
          <p:cNvSpPr/>
          <p:nvPr/>
        </p:nvSpPr>
        <p:spPr>
          <a:xfrm>
            <a:off x="1928794" y="4714884"/>
            <a:ext cx="285752" cy="14287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Freccia in giù 17"/>
          <p:cNvSpPr/>
          <p:nvPr/>
        </p:nvSpPr>
        <p:spPr>
          <a:xfrm>
            <a:off x="5857884" y="2000240"/>
            <a:ext cx="214314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42910" y="0"/>
            <a:ext cx="7772400" cy="1041421"/>
          </a:xfrm>
        </p:spPr>
        <p:txBody>
          <a:bodyPr>
            <a:normAutofit/>
          </a:bodyPr>
          <a:lstStyle/>
          <a:p>
            <a:r>
              <a:rPr lang="it-IT" sz="1800" dirty="0" smtClean="0"/>
              <a:t>Quando intorno al II millennio arrivarono gli </a:t>
            </a:r>
            <a:r>
              <a:rPr lang="it-IT" sz="1800" b="1" u="sng" dirty="0" smtClean="0"/>
              <a:t>Achei</a:t>
            </a:r>
            <a:r>
              <a:rPr lang="it-IT" sz="1800" dirty="0" smtClean="0"/>
              <a:t>, popolazione di guerrieri, fondarono diverse città protette da enormi mura difensive.</a:t>
            </a:r>
            <a:br>
              <a:rPr lang="it-IT" sz="1800" dirty="0" smtClean="0"/>
            </a:br>
            <a:r>
              <a:rPr lang="it-IT" sz="1800" dirty="0" smtClean="0"/>
              <a:t>La città più importante è </a:t>
            </a:r>
            <a:r>
              <a:rPr lang="it-IT" sz="1800" dirty="0" smtClean="0">
                <a:solidFill>
                  <a:srgbClr val="FF0000"/>
                </a:solidFill>
              </a:rPr>
              <a:t>MICENE</a:t>
            </a:r>
            <a:r>
              <a:rPr lang="it-IT" sz="1800" dirty="0" smtClean="0"/>
              <a:t>.</a:t>
            </a:r>
            <a:endParaRPr lang="it-IT" sz="1800" dirty="0"/>
          </a:p>
        </p:txBody>
      </p:sp>
      <p:pic>
        <p:nvPicPr>
          <p:cNvPr id="4" name="Immagine 3" descr="figcittadellaricostruit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928670"/>
            <a:ext cx="7475107" cy="5429288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642910" y="6488668"/>
            <a:ext cx="8093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Conquistarono anche la civiltà cretese dalla quale assorbirono la cultura più raffinata</a:t>
            </a:r>
            <a:endParaRPr lang="it-IT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slide_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340042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it-IT" sz="1800" b="1" i="1" u="sng" dirty="0" smtClean="0"/>
              <a:t>Porta dei Leoni</a:t>
            </a:r>
            <a:r>
              <a:rPr lang="it-IT" sz="1800" dirty="0" smtClean="0"/>
              <a:t/>
            </a:r>
            <a:br>
              <a:rPr lang="it-IT" sz="1800" dirty="0" smtClean="0"/>
            </a:br>
            <a:r>
              <a:rPr lang="it-IT" sz="1800" dirty="0" smtClean="0"/>
              <a:t>E’ sormontata da una pietra a forma di triangolo con due leonesse,</a:t>
            </a:r>
            <a:br>
              <a:rPr lang="it-IT" sz="1800" dirty="0" smtClean="0"/>
            </a:br>
            <a:r>
              <a:rPr lang="it-IT" sz="1800" dirty="0" smtClean="0"/>
              <a:t> simbolo di forza</a:t>
            </a:r>
            <a:endParaRPr lang="it-IT" sz="1800" dirty="0"/>
          </a:p>
        </p:txBody>
      </p:sp>
      <p:pic>
        <p:nvPicPr>
          <p:cNvPr id="4" name="Segnaposto contenuto 3" descr="f6a704365d94eed4ef04b44b59ecba8f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1071547"/>
            <a:ext cx="3810026" cy="2857520"/>
          </a:xfrm>
        </p:spPr>
      </p:pic>
      <p:sp>
        <p:nvSpPr>
          <p:cNvPr id="5" name="Freccia in giù 4"/>
          <p:cNvSpPr/>
          <p:nvPr/>
        </p:nvSpPr>
        <p:spPr>
          <a:xfrm>
            <a:off x="1571604" y="857232"/>
            <a:ext cx="142876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Immagine 6" descr="4970271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066" y="0"/>
            <a:ext cx="4071934" cy="3053951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4643438" y="3071810"/>
            <a:ext cx="45005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i="1" u="sng" dirty="0" smtClean="0"/>
              <a:t>Tesoro di </a:t>
            </a:r>
            <a:r>
              <a:rPr lang="it-IT" sz="1600" b="1" i="1" u="sng" dirty="0" err="1" smtClean="0"/>
              <a:t>Atreo</a:t>
            </a:r>
            <a:r>
              <a:rPr lang="it-IT" sz="1600" dirty="0" smtClean="0"/>
              <a:t>, monumentale tomba a </a:t>
            </a:r>
            <a:r>
              <a:rPr lang="it-IT" sz="1600" dirty="0" err="1" smtClean="0"/>
              <a:t>tholos</a:t>
            </a:r>
            <a:r>
              <a:rPr lang="it-IT" sz="1600" dirty="0" smtClean="0"/>
              <a:t>  -a pianta circolare- . Da un lungo corridoio scoperto si entra in una camera circolare, sormontata da terra, il cui soffitto sembra una cupola .</a:t>
            </a:r>
            <a:endParaRPr lang="it-IT" sz="1600" dirty="0"/>
          </a:p>
        </p:txBody>
      </p:sp>
      <p:sp>
        <p:nvSpPr>
          <p:cNvPr id="9" name="Freccia curva 8"/>
          <p:cNvSpPr/>
          <p:nvPr/>
        </p:nvSpPr>
        <p:spPr>
          <a:xfrm>
            <a:off x="4714876" y="2500306"/>
            <a:ext cx="357190" cy="57150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pic>
        <p:nvPicPr>
          <p:cNvPr id="10" name="Immagine 9" descr="maschera-doro-detta-di-Agamennone-dalle-tombe-reali-di-Micene-1600-a.C.-h-205-cm-Atene-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4786330"/>
            <a:ext cx="2071670" cy="2071670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1" y="4000504"/>
            <a:ext cx="457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i="1" u="sng" dirty="0" smtClean="0"/>
              <a:t>Maschera di Agamennone, </a:t>
            </a:r>
            <a:r>
              <a:rPr lang="it-IT" sz="1600" dirty="0" smtClean="0"/>
              <a:t>è una maschera in lamina d’oro che faceva parte del corredo funerario; </a:t>
            </a:r>
          </a:p>
          <a:p>
            <a:r>
              <a:rPr lang="it-IT" sz="1600" dirty="0" smtClean="0"/>
              <a:t>riproduceva il viso del defunto ed era poggiata sul suo viso</a:t>
            </a:r>
            <a:endParaRPr lang="it-IT" sz="1600" dirty="0"/>
          </a:p>
        </p:txBody>
      </p:sp>
      <p:sp>
        <p:nvSpPr>
          <p:cNvPr id="12" name="Freccia circolare a sinistra 11"/>
          <p:cNvSpPr/>
          <p:nvPr/>
        </p:nvSpPr>
        <p:spPr>
          <a:xfrm>
            <a:off x="2500298" y="4857760"/>
            <a:ext cx="500066" cy="78581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pic>
        <p:nvPicPr>
          <p:cNvPr id="13" name="Immagine 12" descr="slide_1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0628" y="4161240"/>
            <a:ext cx="3595680" cy="2696760"/>
          </a:xfrm>
          <a:prstGeom prst="rect">
            <a:avLst/>
          </a:prstGeom>
        </p:spPr>
      </p:pic>
      <p:sp>
        <p:nvSpPr>
          <p:cNvPr id="14" name="Freccia circolare a sinistra 13"/>
          <p:cNvSpPr/>
          <p:nvPr/>
        </p:nvSpPr>
        <p:spPr>
          <a:xfrm>
            <a:off x="7429520" y="4000504"/>
            <a:ext cx="357190" cy="428628"/>
          </a:xfrm>
          <a:prstGeom prst="curvedLeftArrow">
            <a:avLst>
              <a:gd name="adj1" fmla="val 25000"/>
              <a:gd name="adj2" fmla="val 6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340</Words>
  <Application>Microsoft Office PowerPoint</Application>
  <PresentationFormat>Presentazione su schermo (4:3)</PresentationFormat>
  <Paragraphs>46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8" baseType="lpstr">
      <vt:lpstr>Tema di Office</vt:lpstr>
      <vt:lpstr>ARTE DELLE CIVILTA’ EGEE</vt:lpstr>
      <vt:lpstr>Diapositiva 2</vt:lpstr>
      <vt:lpstr>          </vt:lpstr>
      <vt:lpstr> Piccole statuette votive in ceramica smaltata  </vt:lpstr>
      <vt:lpstr>Quando intorno al II millennio arrivarono gli Achei, popolazione di guerrieri, fondarono diverse città protette da enormi mura difensive. La città più importante è MICENE.</vt:lpstr>
      <vt:lpstr>Diapositiva 6</vt:lpstr>
      <vt:lpstr>Porta dei Leoni E’ sormontata da una pietra a forma di triangolo con due leonesse,  simbolo di forza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ARTE DELLE CIVILTA’ EGEE</dc:title>
  <dc:creator>user</dc:creator>
  <cp:lastModifiedBy>user</cp:lastModifiedBy>
  <cp:revision>16</cp:revision>
  <dcterms:created xsi:type="dcterms:W3CDTF">2016-12-28T14:52:17Z</dcterms:created>
  <dcterms:modified xsi:type="dcterms:W3CDTF">2016-12-28T17:36:08Z</dcterms:modified>
</cp:coreProperties>
</file>