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88" r:id="rId4"/>
    <p:sldId id="277" r:id="rId5"/>
    <p:sldId id="291" r:id="rId6"/>
    <p:sldId id="278" r:id="rId7"/>
    <p:sldId id="289" r:id="rId8"/>
    <p:sldId id="290" r:id="rId9"/>
    <p:sldId id="292" r:id="rId10"/>
    <p:sldId id="276" r:id="rId11"/>
    <p:sldId id="280" r:id="rId12"/>
    <p:sldId id="282" r:id="rId13"/>
    <p:sldId id="285" r:id="rId14"/>
    <p:sldId id="261" r:id="rId15"/>
    <p:sldId id="294" r:id="rId16"/>
    <p:sldId id="295" r:id="rId17"/>
    <p:sldId id="28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A21B346-5177-465C-983D-6DA3483B45B5}" type="datetimeFigureOut">
              <a:rPr lang="it-IT" smtClean="0"/>
              <a:t>18/11/2016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DFF5A09-F67A-4CC9-AFDD-922B37DC9F4B}" type="slidenum">
              <a:rPr lang="it-IT" smtClean="0"/>
              <a:t>‹N›</a:t>
            </a:fld>
            <a:endParaRPr lang="it-I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13823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B346-5177-465C-983D-6DA3483B45B5}" type="datetimeFigureOut">
              <a:rPr lang="it-IT" smtClean="0"/>
              <a:t>18/11/2016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5A09-F67A-4CC9-AFDD-922B37DC9F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1968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B346-5177-465C-983D-6DA3483B45B5}" type="datetimeFigureOut">
              <a:rPr lang="it-IT" smtClean="0"/>
              <a:t>18/11/2016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5A09-F67A-4CC9-AFDD-922B37DC9F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3805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B346-5177-465C-983D-6DA3483B45B5}" type="datetimeFigureOut">
              <a:rPr lang="it-IT" smtClean="0"/>
              <a:t>18/11/2016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5A09-F67A-4CC9-AFDD-922B37DC9F4B}" type="slidenum">
              <a:rPr lang="it-IT" smtClean="0"/>
              <a:t>‹N›</a:t>
            </a:fld>
            <a:endParaRPr lang="it-I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2977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B346-5177-465C-983D-6DA3483B45B5}" type="datetimeFigureOut">
              <a:rPr lang="it-IT" smtClean="0"/>
              <a:t>18/11/2016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5A09-F67A-4CC9-AFDD-922B37DC9F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8946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B346-5177-465C-983D-6DA3483B45B5}" type="datetimeFigureOut">
              <a:rPr lang="it-IT" smtClean="0"/>
              <a:t>18/11/2016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5A09-F67A-4CC9-AFDD-922B37DC9F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7011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B346-5177-465C-983D-6DA3483B45B5}" type="datetimeFigureOut">
              <a:rPr lang="it-IT" smtClean="0"/>
              <a:t>18/11/2016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5A09-F67A-4CC9-AFDD-922B37DC9F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1677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B346-5177-465C-983D-6DA3483B45B5}" type="datetimeFigureOut">
              <a:rPr lang="it-IT" smtClean="0"/>
              <a:t>18/11/2016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5A09-F67A-4CC9-AFDD-922B37DC9F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6226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B346-5177-465C-983D-6DA3483B45B5}" type="datetimeFigureOut">
              <a:rPr lang="it-IT" smtClean="0"/>
              <a:t>18/11/2016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5A09-F67A-4CC9-AFDD-922B37DC9F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8305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B346-5177-465C-983D-6DA3483B45B5}" type="datetimeFigureOut">
              <a:rPr lang="it-IT" smtClean="0"/>
              <a:t>18/11/2016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5A09-F67A-4CC9-AFDD-922B37DC9F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5837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B346-5177-465C-983D-6DA3483B45B5}" type="datetimeFigureOut">
              <a:rPr lang="it-IT" smtClean="0"/>
              <a:t>18/11/2016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5A09-F67A-4CC9-AFDD-922B37DC9F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376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B346-5177-465C-983D-6DA3483B45B5}" type="datetimeFigureOut">
              <a:rPr lang="it-IT" smtClean="0"/>
              <a:t>18/11/2016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5A09-F67A-4CC9-AFDD-922B37DC9F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2573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B346-5177-465C-983D-6DA3483B45B5}" type="datetimeFigureOut">
              <a:rPr lang="it-IT" smtClean="0"/>
              <a:t>18/11/2016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5A09-F67A-4CC9-AFDD-922B37DC9F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897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B346-5177-465C-983D-6DA3483B45B5}" type="datetimeFigureOut">
              <a:rPr lang="it-IT" smtClean="0"/>
              <a:t>18/11/2016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5A09-F67A-4CC9-AFDD-922B37DC9F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4666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B346-5177-465C-983D-6DA3483B45B5}" type="datetimeFigureOut">
              <a:rPr lang="it-IT" smtClean="0"/>
              <a:t>18/11/2016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5A09-F67A-4CC9-AFDD-922B37DC9F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810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B346-5177-465C-983D-6DA3483B45B5}" type="datetimeFigureOut">
              <a:rPr lang="it-IT" smtClean="0"/>
              <a:t>18/11/2016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5A09-F67A-4CC9-AFDD-922B37DC9F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4590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B346-5177-465C-983D-6DA3483B45B5}" type="datetimeFigureOut">
              <a:rPr lang="it-IT" smtClean="0"/>
              <a:t>18/11/2016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5A09-F67A-4CC9-AFDD-922B37DC9F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2385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A21B346-5177-465C-983D-6DA3483B45B5}" type="datetimeFigureOut">
              <a:rPr lang="it-IT" smtClean="0"/>
              <a:t>18/11/2016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DFF5A09-F67A-4CC9-AFDD-922B37DC9F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854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 rot="21420000">
            <a:off x="298717" y="700460"/>
            <a:ext cx="10774275" cy="2381639"/>
          </a:xfrm>
        </p:spPr>
        <p:txBody>
          <a:bodyPr>
            <a:normAutofit/>
          </a:bodyPr>
          <a:lstStyle/>
          <a:p>
            <a:r>
              <a:rPr lang="it-IT" sz="6600" dirty="0"/>
              <a:t>IL BULLISMO COME FENOMENO DI CRISI DELLA NEGOZIAZIONE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 rot="21420000">
            <a:off x="983062" y="3322325"/>
            <a:ext cx="9755187" cy="550333"/>
          </a:xfrm>
        </p:spPr>
        <p:txBody>
          <a:bodyPr/>
          <a:lstStyle/>
          <a:p>
            <a:r>
              <a:rPr lang="it-IT" dirty="0"/>
              <a:t>Dott.ssa isabella bellagamba</a:t>
            </a:r>
          </a:p>
          <a:p>
            <a:r>
              <a:rPr lang="it-IT" dirty="0"/>
              <a:t>Psicologa psicoterapeuta </a:t>
            </a:r>
            <a:r>
              <a:rPr lang="it-IT" dirty="0" err="1"/>
              <a:t>dell’eta’</a:t>
            </a:r>
            <a:r>
              <a:rPr lang="it-IT" dirty="0"/>
              <a:t> evolutiva</a:t>
            </a:r>
          </a:p>
        </p:txBody>
      </p:sp>
    </p:spTree>
    <p:extLst>
      <p:ext uri="{BB962C8B-B14F-4D97-AF65-F5344CB8AC3E}">
        <p14:creationId xmlns:p14="http://schemas.microsoft.com/office/powerpoint/2010/main" val="1991253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625" y="0"/>
            <a:ext cx="10396882" cy="1151965"/>
          </a:xfrm>
        </p:spPr>
        <p:txBody>
          <a:bodyPr>
            <a:normAutofit/>
          </a:bodyPr>
          <a:lstStyle/>
          <a:p>
            <a:r>
              <a:rPr lang="it-IT" sz="4000" dirty="0"/>
              <a:t>Bullismo e negoziazione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685800" y="900332"/>
            <a:ext cx="10394707" cy="513470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it-IT" sz="2400" cap="none" dirty="0">
                <a:latin typeface="Arial Narrow" panose="020B0606020202030204" pitchFamily="34" charset="0"/>
              </a:rPr>
              <a:t>È una forma di violenza endogena o in-</a:t>
            </a:r>
            <a:r>
              <a:rPr lang="it-IT" sz="2400" cap="none" dirty="0" err="1">
                <a:latin typeface="Arial Narrow" panose="020B0606020202030204" pitchFamily="34" charset="0"/>
              </a:rPr>
              <a:t>group</a:t>
            </a:r>
            <a:r>
              <a:rPr lang="it-IT" sz="2400" cap="none" dirty="0">
                <a:latin typeface="Arial Narrow" panose="020B0606020202030204" pitchFamily="34" charset="0"/>
              </a:rPr>
              <a:t> (a differenza del vandalismo o teppismo)</a:t>
            </a:r>
          </a:p>
          <a:p>
            <a:pPr>
              <a:lnSpc>
                <a:spcPct val="110000"/>
              </a:lnSpc>
            </a:pPr>
            <a:r>
              <a:rPr lang="it-IT" sz="2400" cap="none" dirty="0">
                <a:latin typeface="Arial Narrow" panose="020B0606020202030204" pitchFamily="34" charset="0"/>
              </a:rPr>
              <a:t>Il ciclo di interazione include atti di aggressione e atti di reazione da parte della vittima, percepiti dal bullo come ulteriormente stimolanti, come comportamenti di passività o sottomissione, dai quali l’istigatore cerca di ottenere ancora più riconoscimento sociale</a:t>
            </a:r>
          </a:p>
          <a:p>
            <a:pPr>
              <a:lnSpc>
                <a:spcPct val="110000"/>
              </a:lnSpc>
            </a:pPr>
            <a:r>
              <a:rPr lang="it-IT" sz="2400" cap="none" dirty="0">
                <a:latin typeface="Arial Narrow" panose="020B0606020202030204" pitchFamily="34" charset="0"/>
              </a:rPr>
              <a:t>Incapacità di attivare strategie funzionali di negoziazione dei propri bisogni con quelli dell’altro, riconoscendoli come ugualmente legittimi</a:t>
            </a:r>
          </a:p>
          <a:p>
            <a:pPr lvl="1">
              <a:lnSpc>
                <a:spcPct val="110000"/>
              </a:lnSpc>
            </a:pPr>
            <a:r>
              <a:rPr lang="it-IT" sz="2400" cap="none" dirty="0">
                <a:latin typeface="Arial Narrow" panose="020B0606020202030204" pitchFamily="34" charset="0"/>
              </a:rPr>
              <a:t>Il bisogno di riconoscimento e approvazione è insito nella natura umana!</a:t>
            </a:r>
          </a:p>
        </p:txBody>
      </p:sp>
    </p:spTree>
    <p:extLst>
      <p:ext uri="{BB962C8B-B14F-4D97-AF65-F5344CB8AC3E}">
        <p14:creationId xmlns:p14="http://schemas.microsoft.com/office/powerpoint/2010/main" val="2862146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853" y="0"/>
            <a:ext cx="10396882" cy="1151965"/>
          </a:xfrm>
        </p:spPr>
        <p:txBody>
          <a:bodyPr>
            <a:normAutofit/>
          </a:bodyPr>
          <a:lstStyle/>
          <a:p>
            <a:r>
              <a:rPr lang="it-IT" sz="4000" dirty="0"/>
              <a:t>La </a:t>
            </a:r>
            <a:r>
              <a:rPr lang="it-IT" sz="4000" dirty="0" err="1"/>
              <a:t>fragilita’</a:t>
            </a:r>
            <a:r>
              <a:rPr lang="it-IT" sz="4000" dirty="0"/>
              <a:t> e la forza del bullo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211015" y="900332"/>
            <a:ext cx="11338559" cy="469861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it-IT" sz="1900" cap="none" dirty="0">
                <a:latin typeface="Arial Narrow" panose="020B0606020202030204" pitchFamily="34" charset="0"/>
              </a:rPr>
              <a:t>Bisogno di avere spettatori</a:t>
            </a:r>
          </a:p>
          <a:p>
            <a:pPr>
              <a:lnSpc>
                <a:spcPct val="110000"/>
              </a:lnSpc>
            </a:pPr>
            <a:r>
              <a:rPr lang="it-IT" sz="1900" cap="none" dirty="0">
                <a:latin typeface="Arial Narrow" panose="020B0606020202030204" pitchFamily="34" charset="0"/>
              </a:rPr>
              <a:t>«io gruppale»</a:t>
            </a:r>
          </a:p>
          <a:p>
            <a:pPr>
              <a:lnSpc>
                <a:spcPct val="110000"/>
              </a:lnSpc>
            </a:pPr>
            <a:r>
              <a:rPr lang="it-IT" sz="1900" cap="none" dirty="0">
                <a:latin typeface="Arial Narrow" panose="020B0606020202030204" pitchFamily="34" charset="0"/>
              </a:rPr>
              <a:t>La forza del bullo deriva dal gruppo</a:t>
            </a:r>
          </a:p>
          <a:p>
            <a:pPr marL="228600" lvl="1">
              <a:lnSpc>
                <a:spcPct val="110000"/>
              </a:lnSpc>
              <a:spcBef>
                <a:spcPts val="1000"/>
              </a:spcBef>
            </a:pPr>
            <a:r>
              <a:rPr lang="it-IT" sz="1900" cap="none" dirty="0">
                <a:latin typeface="Arial Narrow" panose="020B0606020202030204" pitchFamily="34" charset="0"/>
              </a:rPr>
              <a:t>Difficoltà a relazionarsi con i pari (vittima e gregari) in modalità simmetrica e cooperativa</a:t>
            </a:r>
          </a:p>
          <a:p>
            <a:pPr marL="228600" lvl="1">
              <a:lnSpc>
                <a:spcPct val="110000"/>
              </a:lnSpc>
              <a:spcBef>
                <a:spcPts val="1000"/>
              </a:spcBef>
            </a:pPr>
            <a:r>
              <a:rPr lang="it-IT" sz="1900" cap="none" dirty="0">
                <a:latin typeface="Arial Narrow" panose="020B0606020202030204" pitchFamily="34" charset="0"/>
              </a:rPr>
              <a:t>La sua identità e la possibilità di essere visto passa attraverso il sostegno dei gregari e la (</a:t>
            </a:r>
            <a:r>
              <a:rPr lang="it-IT" sz="1900" cap="none" dirty="0" err="1">
                <a:latin typeface="Arial Narrow" panose="020B0606020202030204" pitchFamily="34" charset="0"/>
              </a:rPr>
              <a:t>pre</a:t>
            </a:r>
            <a:r>
              <a:rPr lang="it-IT" sz="1900" cap="none" dirty="0">
                <a:latin typeface="Arial Narrow" panose="020B0606020202030204" pitchFamily="34" charset="0"/>
              </a:rPr>
              <a:t>-)potenza</a:t>
            </a:r>
          </a:p>
          <a:p>
            <a:pPr marL="685800" lvl="2">
              <a:lnSpc>
                <a:spcPct val="110000"/>
              </a:lnSpc>
              <a:spcBef>
                <a:spcPts val="1000"/>
              </a:spcBef>
            </a:pPr>
            <a:r>
              <a:rPr lang="it-IT" sz="1700" cap="none" dirty="0">
                <a:latin typeface="Arial Narrow" panose="020B0606020202030204" pitchFamily="34" charset="0"/>
              </a:rPr>
              <a:t>Il rinforzo positivo derivante dall’approvazione</a:t>
            </a:r>
          </a:p>
          <a:p>
            <a:pPr marL="228600" lvl="1">
              <a:lnSpc>
                <a:spcPct val="110000"/>
              </a:lnSpc>
              <a:spcBef>
                <a:spcPts val="1000"/>
              </a:spcBef>
            </a:pPr>
            <a:r>
              <a:rPr lang="it-IT" sz="1900" cap="none" dirty="0">
                <a:latin typeface="Arial Narrow" panose="020B0606020202030204" pitchFamily="34" charset="0"/>
              </a:rPr>
              <a:t>L’aggressività risponde al bisogno di riconoscersi un sé forte e adeguato, in un contesto in cui sente di non avere le competenze necessarie per essere alla pari con gli altri</a:t>
            </a:r>
          </a:p>
          <a:p>
            <a:pPr marL="228600" lvl="1">
              <a:lnSpc>
                <a:spcPct val="110000"/>
              </a:lnSpc>
              <a:spcBef>
                <a:spcPts val="1000"/>
              </a:spcBef>
            </a:pPr>
            <a:r>
              <a:rPr lang="it-IT" sz="1900" cap="none" dirty="0">
                <a:latin typeface="Arial Narrow" panose="020B0606020202030204" pitchFamily="34" charset="0"/>
              </a:rPr>
              <a:t>Assoluta negazione di emozioni «down»</a:t>
            </a:r>
          </a:p>
        </p:txBody>
      </p:sp>
    </p:spTree>
    <p:extLst>
      <p:ext uri="{BB962C8B-B14F-4D97-AF65-F5344CB8AC3E}">
        <p14:creationId xmlns:p14="http://schemas.microsoft.com/office/powerpoint/2010/main" val="3920171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625" y="-28135"/>
            <a:ext cx="10396882" cy="1151965"/>
          </a:xfrm>
        </p:spPr>
        <p:txBody>
          <a:bodyPr>
            <a:normAutofit/>
          </a:bodyPr>
          <a:lstStyle/>
          <a:p>
            <a:r>
              <a:rPr lang="it-IT" sz="4000" dirty="0"/>
              <a:t>Lo sviluppo emotivo del bambino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685800" y="928468"/>
            <a:ext cx="10394707" cy="4670474"/>
          </a:xfrm>
        </p:spPr>
        <p:txBody>
          <a:bodyPr>
            <a:normAutofit lnSpcReduction="10000"/>
          </a:bodyPr>
          <a:lstStyle/>
          <a:p>
            <a:r>
              <a:rPr lang="it-IT" cap="none" dirty="0">
                <a:latin typeface="Arial Narrow" panose="020B0606020202030204" pitchFamily="34" charset="0"/>
              </a:rPr>
              <a:t>Emozioni come guida e mappa del mondo, </a:t>
            </a:r>
          </a:p>
          <a:p>
            <a:pPr lvl="1"/>
            <a:r>
              <a:rPr lang="it-IT" sz="2000" cap="none" dirty="0">
                <a:latin typeface="Arial Narrow" panose="020B0606020202030204" pitchFamily="34" charset="0"/>
              </a:rPr>
              <a:t>Consapevolezza di sé, di sé nelle relazioni, di sé verso le norme</a:t>
            </a:r>
          </a:p>
          <a:p>
            <a:r>
              <a:rPr lang="it-IT" cap="none" dirty="0">
                <a:latin typeface="Arial Narrow" panose="020B0606020202030204" pitchFamily="34" charset="0"/>
              </a:rPr>
              <a:t>Es. paura (protettiva) o rabbia (affermazione del sé)</a:t>
            </a:r>
          </a:p>
          <a:p>
            <a:r>
              <a:rPr lang="it-IT" cap="none" dirty="0">
                <a:latin typeface="Arial Narrow" panose="020B0606020202030204" pitchFamily="34" charset="0"/>
              </a:rPr>
              <a:t>Competenza emotiva</a:t>
            </a:r>
          </a:p>
          <a:p>
            <a:pPr lvl="1"/>
            <a:r>
              <a:rPr lang="it-IT" sz="2000" cap="none" dirty="0">
                <a:latin typeface="Arial Narrow" panose="020B0606020202030204" pitchFamily="34" charset="0"/>
              </a:rPr>
              <a:t>Consapevolezza</a:t>
            </a:r>
          </a:p>
          <a:p>
            <a:pPr lvl="1"/>
            <a:r>
              <a:rPr lang="it-IT" sz="2000" cap="none" dirty="0">
                <a:latin typeface="Arial Narrow" panose="020B0606020202030204" pitchFamily="34" charset="0"/>
              </a:rPr>
              <a:t>Riconoscimento, discriminazione (lessico emotivo collegato a script sociali) e intensità</a:t>
            </a:r>
          </a:p>
          <a:p>
            <a:pPr lvl="1"/>
            <a:r>
              <a:rPr lang="it-IT" sz="2000" cap="none" dirty="0">
                <a:latin typeface="Arial Narrow" panose="020B0606020202030204" pitchFamily="34" charset="0"/>
              </a:rPr>
              <a:t>Coinvolgimento empatico</a:t>
            </a:r>
          </a:p>
          <a:p>
            <a:pPr lvl="1"/>
            <a:r>
              <a:rPr lang="it-IT" sz="2000" cap="none" dirty="0">
                <a:latin typeface="Arial Narrow" panose="020B0606020202030204" pitchFamily="34" charset="0"/>
              </a:rPr>
              <a:t>Riconoscimento della relazione tra comportamento ed emozione</a:t>
            </a:r>
          </a:p>
          <a:p>
            <a:pPr lvl="1"/>
            <a:r>
              <a:rPr lang="it-IT" sz="2000" cap="none" dirty="0">
                <a:latin typeface="Arial Narrow" panose="020B0606020202030204" pitchFamily="34" charset="0"/>
              </a:rPr>
              <a:t>Consapevolezza dell’impatto sociale dei propri comportamenti (espressività ed auto-efficacia emotiva)</a:t>
            </a:r>
          </a:p>
          <a:p>
            <a:pPr lvl="1"/>
            <a:r>
              <a:rPr lang="it-IT" sz="2000" cap="none" dirty="0">
                <a:latin typeface="Arial Narrow" panose="020B0606020202030204" pitchFamily="34" charset="0"/>
              </a:rPr>
              <a:t>Valenza relazionale delle emozioni e della loro espressione</a:t>
            </a:r>
          </a:p>
          <a:p>
            <a:pPr lvl="1"/>
            <a:r>
              <a:rPr lang="it-IT" sz="2000" cap="none" dirty="0">
                <a:latin typeface="Arial Narrow" panose="020B0606020202030204" pitchFamily="34" charset="0"/>
              </a:rPr>
              <a:t>Capacità di autocontrollo emotivo</a:t>
            </a:r>
          </a:p>
        </p:txBody>
      </p:sp>
    </p:spTree>
    <p:extLst>
      <p:ext uri="{BB962C8B-B14F-4D97-AF65-F5344CB8AC3E}">
        <p14:creationId xmlns:p14="http://schemas.microsoft.com/office/powerpoint/2010/main" val="2641410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168813" y="365760"/>
            <a:ext cx="11451102" cy="5289452"/>
          </a:xfrm>
        </p:spPr>
        <p:txBody>
          <a:bodyPr>
            <a:normAutofit/>
          </a:bodyPr>
          <a:lstStyle/>
          <a:p>
            <a:r>
              <a:rPr lang="it-IT" sz="2400" cap="none" dirty="0">
                <a:latin typeface="Arial Narrow" panose="020B0606020202030204" pitchFamily="34" charset="0"/>
              </a:rPr>
              <a:t>Se…</a:t>
            </a:r>
          </a:p>
          <a:p>
            <a:pPr lvl="1"/>
            <a:r>
              <a:rPr lang="it-IT" sz="2400" cap="none" dirty="0">
                <a:latin typeface="Arial Narrow" panose="020B0606020202030204" pitchFamily="34" charset="0"/>
              </a:rPr>
              <a:t>Capacità di tollerare la frustrazione e dilazionare la gratificazione </a:t>
            </a:r>
          </a:p>
          <a:p>
            <a:pPr lvl="1"/>
            <a:r>
              <a:rPr lang="it-IT" sz="2400" cap="none" dirty="0">
                <a:latin typeface="Arial Narrow" panose="020B0606020202030204" pitchFamily="34" charset="0"/>
              </a:rPr>
              <a:t>Capacità di inibire una risposta spontanea</a:t>
            </a:r>
          </a:p>
          <a:p>
            <a:pPr lvl="1"/>
            <a:r>
              <a:rPr lang="it-IT" sz="2400" cap="none" dirty="0">
                <a:latin typeface="Arial Narrow" panose="020B0606020202030204" pitchFamily="34" charset="0"/>
              </a:rPr>
              <a:t>Capacità di modificarla in base al contesto ed ai propri scopi</a:t>
            </a:r>
          </a:p>
          <a:p>
            <a:r>
              <a:rPr lang="it-IT" sz="2400" cap="none" dirty="0">
                <a:latin typeface="Arial Narrow" panose="020B0606020202030204" pitchFamily="34" charset="0"/>
              </a:rPr>
              <a:t>Correla positivamente con</a:t>
            </a:r>
          </a:p>
          <a:p>
            <a:pPr lvl="1"/>
            <a:r>
              <a:rPr lang="it-IT" sz="2400" cap="none" dirty="0">
                <a:latin typeface="Arial Narrow" panose="020B0606020202030204" pitchFamily="34" charset="0"/>
              </a:rPr>
              <a:t>Interazioni e socializzazione più efficace</a:t>
            </a:r>
          </a:p>
          <a:p>
            <a:pPr lvl="1"/>
            <a:r>
              <a:rPr lang="it-IT" sz="2400" cap="none" dirty="0">
                <a:latin typeface="Arial Narrow" panose="020B0606020202030204" pitchFamily="34" charset="0"/>
              </a:rPr>
              <a:t>Successo scolastico</a:t>
            </a:r>
          </a:p>
          <a:p>
            <a:pPr lvl="1"/>
            <a:r>
              <a:rPr lang="it-IT" sz="2400" cap="none" dirty="0">
                <a:latin typeface="Arial Narrow" panose="020B0606020202030204" pitchFamily="34" charset="0"/>
              </a:rPr>
              <a:t>Elevata competenza percepita</a:t>
            </a:r>
          </a:p>
        </p:txBody>
      </p:sp>
    </p:spTree>
    <p:extLst>
      <p:ext uri="{BB962C8B-B14F-4D97-AF65-F5344CB8AC3E}">
        <p14:creationId xmlns:p14="http://schemas.microsoft.com/office/powerpoint/2010/main" val="2725935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1" y="-3518"/>
            <a:ext cx="10396882" cy="1151965"/>
          </a:xfrm>
        </p:spPr>
        <p:txBody>
          <a:bodyPr>
            <a:normAutofit/>
          </a:bodyPr>
          <a:lstStyle/>
          <a:p>
            <a:r>
              <a:rPr lang="it-IT" sz="4400" dirty="0" err="1"/>
              <a:t>Fragilita’</a:t>
            </a:r>
            <a:r>
              <a:rPr lang="it-IT" sz="4400" dirty="0"/>
              <a:t> nella competenza emotiva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685800" y="1069145"/>
            <a:ext cx="10394707" cy="483928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it-IT" cap="none" dirty="0">
                <a:latin typeface="Arial Narrow" panose="020B0606020202030204" pitchFamily="34" charset="0"/>
              </a:rPr>
              <a:t>In generale, POSSIAMO trovare</a:t>
            </a:r>
          </a:p>
          <a:p>
            <a:pPr lvl="1">
              <a:lnSpc>
                <a:spcPct val="110000"/>
              </a:lnSpc>
            </a:pPr>
            <a:r>
              <a:rPr lang="it-IT" sz="2000" cap="none" dirty="0">
                <a:latin typeface="Arial Narrow" panose="020B0606020202030204" pitchFamily="34" charset="0"/>
              </a:rPr>
              <a:t>Scarse competenze empatiche, scarsa </a:t>
            </a:r>
            <a:r>
              <a:rPr lang="it-IT" sz="2000" cap="none" dirty="0" err="1">
                <a:latin typeface="Arial Narrow" panose="020B0606020202030204" pitchFamily="34" charset="0"/>
              </a:rPr>
              <a:t>mentalizzazione</a:t>
            </a:r>
            <a:endParaRPr lang="it-IT" sz="2000" cap="none" dirty="0">
              <a:latin typeface="Arial Narrow" panose="020B060602020203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it-IT" sz="2000" cap="none" dirty="0">
                <a:latin typeface="Arial Narrow" panose="020B0606020202030204" pitchFamily="34" charset="0"/>
              </a:rPr>
              <a:t>Codice emotivo povero </a:t>
            </a:r>
          </a:p>
          <a:p>
            <a:pPr lvl="1">
              <a:lnSpc>
                <a:spcPct val="110000"/>
              </a:lnSpc>
            </a:pPr>
            <a:r>
              <a:rPr lang="it-IT" sz="2000" cap="none" dirty="0" err="1">
                <a:latin typeface="Arial Narrow" panose="020B0606020202030204" pitchFamily="34" charset="0"/>
              </a:rPr>
              <a:t>disregolazione</a:t>
            </a:r>
            <a:r>
              <a:rPr lang="it-IT" sz="2000" cap="none" dirty="0">
                <a:latin typeface="Arial Narrow" panose="020B0606020202030204" pitchFamily="34" charset="0"/>
              </a:rPr>
              <a:t> emotiva</a:t>
            </a:r>
          </a:p>
          <a:p>
            <a:pPr lvl="1">
              <a:lnSpc>
                <a:spcPct val="110000"/>
              </a:lnSpc>
            </a:pPr>
            <a:r>
              <a:rPr lang="it-IT" sz="2000" cap="none" dirty="0">
                <a:latin typeface="Arial Narrow" panose="020B0606020202030204" pitchFamily="34" charset="0"/>
              </a:rPr>
              <a:t>Impulsività / premeditazione</a:t>
            </a:r>
          </a:p>
          <a:p>
            <a:pPr lvl="1">
              <a:lnSpc>
                <a:spcPct val="110000"/>
              </a:lnSpc>
            </a:pPr>
            <a:r>
              <a:rPr lang="it-IT" sz="2000" cap="none" dirty="0">
                <a:latin typeface="Arial Narrow" panose="020B0606020202030204" pitchFamily="34" charset="0"/>
              </a:rPr>
              <a:t>Ricerca di esperienze ad alta risonanza emotiva / tentativi di attivare una vicinanza con l’altro</a:t>
            </a:r>
          </a:p>
          <a:p>
            <a:pPr lvl="1">
              <a:lnSpc>
                <a:spcPct val="110000"/>
              </a:lnSpc>
            </a:pPr>
            <a:r>
              <a:rPr lang="it-IT" sz="2000" cap="none" dirty="0">
                <a:latin typeface="Arial Narrow" panose="020B0606020202030204" pitchFamily="34" charset="0"/>
              </a:rPr>
              <a:t>Aggressività reattiva / proattiva</a:t>
            </a:r>
          </a:p>
          <a:p>
            <a:pPr lvl="1">
              <a:lnSpc>
                <a:spcPct val="110000"/>
              </a:lnSpc>
            </a:pPr>
            <a:r>
              <a:rPr lang="it-IT" sz="2000" cap="none" dirty="0">
                <a:latin typeface="Arial Narrow" panose="020B0606020202030204" pitchFamily="34" charset="0"/>
              </a:rPr>
              <a:t>Aggressività per benefici personali / Vittimizzazione e interpretazione distorta dei segnali sociali</a:t>
            </a:r>
          </a:p>
          <a:p>
            <a:pPr lvl="1">
              <a:lnSpc>
                <a:spcPct val="110000"/>
              </a:lnSpc>
            </a:pPr>
            <a:r>
              <a:rPr lang="it-IT" sz="2000" cap="none" dirty="0">
                <a:latin typeface="Arial Narrow" panose="020B0606020202030204" pitchFamily="34" charset="0"/>
              </a:rPr>
              <a:t>Rabbia come innalzamento del tono dell’umore / rabbia come ansiolitico</a:t>
            </a:r>
          </a:p>
          <a:p>
            <a:pPr marL="0" indent="0">
              <a:lnSpc>
                <a:spcPct val="110000"/>
              </a:lnSpc>
              <a:buNone/>
            </a:pPr>
            <a:endParaRPr lang="it-IT" sz="1900" cap="non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38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conseguenze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it-IT" sz="2400" cap="none" dirty="0">
                <a:latin typeface="Arial Narrow" panose="020B0606020202030204" pitchFamily="34" charset="0"/>
              </a:rPr>
              <a:t>Per la vittima</a:t>
            </a:r>
          </a:p>
          <a:p>
            <a:pPr lvl="1">
              <a:lnSpc>
                <a:spcPct val="110000"/>
              </a:lnSpc>
            </a:pPr>
            <a:r>
              <a:rPr lang="it-IT" sz="2400" cap="none" dirty="0">
                <a:latin typeface="Arial Narrow" panose="020B0606020202030204" pitchFamily="34" charset="0"/>
              </a:rPr>
              <a:t>Sintomatologia </a:t>
            </a:r>
            <a:r>
              <a:rPr lang="it-IT" sz="2400" cap="none" dirty="0" err="1">
                <a:latin typeface="Arial Narrow" panose="020B0606020202030204" pitchFamily="34" charset="0"/>
              </a:rPr>
              <a:t>psico</a:t>
            </a:r>
            <a:r>
              <a:rPr lang="it-IT" sz="2400" cap="none" dirty="0">
                <a:latin typeface="Arial Narrow" panose="020B0606020202030204" pitchFamily="34" charset="0"/>
              </a:rPr>
              <a:t>-somatica, isolamento, ansia, disturbi dell’umore, disturbi del comportamento alimentare, rifiuto verso la scuola, calo dell’impegno</a:t>
            </a:r>
          </a:p>
          <a:p>
            <a:pPr>
              <a:lnSpc>
                <a:spcPct val="110000"/>
              </a:lnSpc>
            </a:pPr>
            <a:r>
              <a:rPr lang="it-IT" sz="2400" cap="none" dirty="0">
                <a:latin typeface="Arial Narrow" panose="020B0606020202030204" pitchFamily="34" charset="0"/>
              </a:rPr>
              <a:t>Per il bullo</a:t>
            </a:r>
          </a:p>
          <a:p>
            <a:pPr lvl="1">
              <a:lnSpc>
                <a:spcPct val="110000"/>
              </a:lnSpc>
            </a:pPr>
            <a:r>
              <a:rPr lang="it-IT" sz="2400" cap="none" dirty="0">
                <a:latin typeface="Arial Narrow" panose="020B0606020202030204" pitchFamily="34" charset="0"/>
              </a:rPr>
              <a:t>Circolo vizioso di rinforzi sociali che potenziano l’immagine di sé come forte, indipendente e leader</a:t>
            </a:r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8557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685800" y="182880"/>
            <a:ext cx="10394707" cy="5444197"/>
          </a:xfrm>
        </p:spPr>
        <p:txBody>
          <a:bodyPr>
            <a:normAutofit/>
          </a:bodyPr>
          <a:lstStyle/>
          <a:p>
            <a:r>
              <a:rPr lang="it-IT" cap="none" dirty="0">
                <a:latin typeface="Arial Narrow" panose="020B0606020202030204" pitchFamily="34" charset="0"/>
              </a:rPr>
              <a:t>La relazione e la comunicazione tra famiglia e istituzione è il primo passo verso la risoluzione</a:t>
            </a:r>
          </a:p>
          <a:p>
            <a:r>
              <a:rPr lang="it-IT" cap="none" dirty="0">
                <a:latin typeface="Arial Narrow" panose="020B0606020202030204" pitchFamily="34" charset="0"/>
              </a:rPr>
              <a:t>Anche nell’istituzione educativa, è importante la costanza e la coerenza nelle regole e nei casi di trasgressione</a:t>
            </a:r>
          </a:p>
          <a:p>
            <a:r>
              <a:rPr lang="it-IT" cap="none" dirty="0">
                <a:latin typeface="Arial Narrow" panose="020B0606020202030204" pitchFamily="34" charset="0"/>
              </a:rPr>
              <a:t>Per le famiglie delle vittime, è importante poter monitorare, in un’ottica preventiva, le relazioni amicali, per costruire un rapporto di apertura e fiducia con il figlio, ma allo stesso tempo poter sollecitare il figlio ad instaurare quante più relazioni possibile, evitando atteggiamenti «</a:t>
            </a:r>
            <a:r>
              <a:rPr lang="it-IT" cap="none" dirty="0" err="1">
                <a:latin typeface="Arial Narrow" panose="020B0606020202030204" pitchFamily="34" charset="0"/>
              </a:rPr>
              <a:t>iper</a:t>
            </a:r>
            <a:r>
              <a:rPr lang="it-IT" cap="none" dirty="0">
                <a:latin typeface="Arial Narrow" panose="020B0606020202030204" pitchFamily="34" charset="0"/>
              </a:rPr>
              <a:t>-protettivi» che non fanno altro che confermare una visione di sé fragile ed indifeso</a:t>
            </a:r>
          </a:p>
          <a:p>
            <a:r>
              <a:rPr lang="it-IT" cap="none" dirty="0">
                <a:latin typeface="Arial Narrow" panose="020B0606020202030204" pitchFamily="34" charset="0"/>
              </a:rPr>
              <a:t>L’intervento psicologico o educativo deve prendere in considerazione entrambi i protagonisti del bullismo (bullo e vittima), aiutando la vittima a uscire dalla spirale di isolamento ed evitando anche di isolare e stigmatizzare il carnefice (che ha come conseguenza quella di rafforzare l’immagine di sé negativa, che diviene l’unica modalità per essere riconosciuto)</a:t>
            </a:r>
          </a:p>
        </p:txBody>
      </p:sp>
    </p:spTree>
    <p:extLst>
      <p:ext uri="{BB962C8B-B14F-4D97-AF65-F5344CB8AC3E}">
        <p14:creationId xmlns:p14="http://schemas.microsoft.com/office/powerpoint/2010/main" val="1757202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746285" y="1884123"/>
            <a:ext cx="718550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6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Grazie per l’attenzione!</a:t>
            </a:r>
          </a:p>
        </p:txBody>
      </p:sp>
    </p:spTree>
    <p:extLst>
      <p:ext uri="{BB962C8B-B14F-4D97-AF65-F5344CB8AC3E}">
        <p14:creationId xmlns:p14="http://schemas.microsoft.com/office/powerpoint/2010/main" val="4225457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151227"/>
            <a:ext cx="10396882" cy="1151965"/>
          </a:xfrm>
        </p:spPr>
        <p:txBody>
          <a:bodyPr>
            <a:normAutofit/>
          </a:bodyPr>
          <a:lstStyle/>
          <a:p>
            <a:r>
              <a:rPr lang="it-IT" sz="4000" dirty="0"/>
              <a:t>DI COSA PARLIAMO?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685800" y="1167618"/>
            <a:ext cx="10394707" cy="4853354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it-IT" cap="none" dirty="0">
                <a:latin typeface="Arial Narrow" panose="020B0606020202030204" pitchFamily="34" charset="0"/>
              </a:rPr>
              <a:t>Il bullismo è una forma di comportamento aggressivo, sistematico, intenzionale e che si caratterizza per un uso asimmetrico del potere. (Emma </a:t>
            </a:r>
            <a:r>
              <a:rPr lang="it-IT" cap="none" dirty="0" err="1">
                <a:latin typeface="Arial Narrow" panose="020B0606020202030204" pitchFamily="34" charset="0"/>
              </a:rPr>
              <a:t>Tidei</a:t>
            </a:r>
            <a:r>
              <a:rPr lang="it-IT" cap="none" dirty="0">
                <a:latin typeface="Arial Narrow" panose="020B0606020202030204" pitchFamily="34" charset="0"/>
              </a:rPr>
              <a:t>)</a:t>
            </a:r>
          </a:p>
          <a:p>
            <a:pPr lvl="1">
              <a:lnSpc>
                <a:spcPct val="110000"/>
              </a:lnSpc>
            </a:pPr>
            <a:r>
              <a:rPr lang="it-IT" sz="2000" cap="none" dirty="0">
                <a:latin typeface="Arial Narrow" panose="020B0606020202030204" pitchFamily="34" charset="0"/>
              </a:rPr>
              <a:t>C'è uno squilibrio tra i due attori del fenomeno, il bambino che fa prepotenze è più grande, o più popolare nel gruppo dei coetanei o ancora ha più forza.</a:t>
            </a:r>
          </a:p>
          <a:p>
            <a:pPr lvl="1">
              <a:lnSpc>
                <a:spcPct val="110000"/>
              </a:lnSpc>
            </a:pPr>
            <a:r>
              <a:rPr lang="it-IT" sz="2000" cap="none" dirty="0">
                <a:latin typeface="Arial Narrow" panose="020B0606020202030204" pitchFamily="34" charset="0"/>
              </a:rPr>
              <a:t>Chi subisce la situazione, non sa difendersi per paura di vendette che lo possano danneggiare ulteriormente.</a:t>
            </a:r>
          </a:p>
          <a:p>
            <a:pPr>
              <a:lnSpc>
                <a:spcPct val="110000"/>
              </a:lnSpc>
            </a:pPr>
            <a:r>
              <a:rPr lang="it-IT" cap="none" dirty="0">
                <a:latin typeface="Arial Narrow" panose="020B0606020202030204" pitchFamily="34" charset="0"/>
              </a:rPr>
              <a:t>(Catia </a:t>
            </a:r>
            <a:r>
              <a:rPr lang="it-IT" cap="none" dirty="0" err="1">
                <a:latin typeface="Arial Narrow" panose="020B0606020202030204" pitchFamily="34" charset="0"/>
              </a:rPr>
              <a:t>Ferrantini</a:t>
            </a:r>
            <a:r>
              <a:rPr lang="it-IT" cap="none" dirty="0">
                <a:latin typeface="Arial Narrow" panose="020B0606020202030204" pitchFamily="34" charset="0"/>
              </a:rPr>
              <a:t>) “Per Bullismo si intendono tutti quei comportamenti aggressivi, di prepotenza e/o di offesa da parte di un singolo o di un gruppo verso una persona in quel momento percepita come più debole.”</a:t>
            </a:r>
          </a:p>
          <a:p>
            <a:pPr>
              <a:lnSpc>
                <a:spcPct val="110000"/>
              </a:lnSpc>
            </a:pPr>
            <a:r>
              <a:rPr lang="it-IT" cap="none" dirty="0">
                <a:latin typeface="Arial Narrow" panose="020B0606020202030204" pitchFamily="34" charset="0"/>
              </a:rPr>
              <a:t>Fenomeno gruppale: tutto il gruppo è coinvolto nel </a:t>
            </a:r>
            <a:r>
              <a:rPr lang="it-IT" cap="none" dirty="0" err="1">
                <a:latin typeface="Arial Narrow" panose="020B0606020202030204" pitchFamily="34" charset="0"/>
              </a:rPr>
              <a:t>bullsimo</a:t>
            </a:r>
            <a:r>
              <a:rPr lang="it-IT" cap="none" dirty="0">
                <a:latin typeface="Arial Narrow" panose="020B0606020202030204" pitchFamily="34" charset="0"/>
              </a:rPr>
              <a:t>!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5576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685800" y="0"/>
            <a:ext cx="10394707" cy="6231988"/>
          </a:xfrm>
        </p:spPr>
        <p:txBody>
          <a:bodyPr>
            <a:normAutofit/>
          </a:bodyPr>
          <a:lstStyle/>
          <a:p>
            <a:r>
              <a:rPr lang="it-IT" cap="none" dirty="0">
                <a:latin typeface="Arial Narrow" panose="020B0606020202030204" pitchFamily="34" charset="0"/>
              </a:rPr>
              <a:t>Il bullismo è un abuso di potere. Secondo gli studiosi che per primi hanno affrontato questo problema (</a:t>
            </a:r>
            <a:r>
              <a:rPr lang="it-IT" cap="none" dirty="0" err="1">
                <a:latin typeface="Arial Narrow" panose="020B0606020202030204" pitchFamily="34" charset="0"/>
              </a:rPr>
              <a:t>D.Olweus</a:t>
            </a:r>
            <a:r>
              <a:rPr lang="it-IT" cap="none" dirty="0">
                <a:latin typeface="Arial Narrow" panose="020B0606020202030204" pitchFamily="34" charset="0"/>
              </a:rPr>
              <a:t>-Sharp-Smith ), </a:t>
            </a:r>
            <a:r>
              <a:rPr lang="it-IT" cap="none" dirty="0" err="1">
                <a:latin typeface="Arial Narrow" panose="020B0606020202030204" pitchFamily="34" charset="0"/>
              </a:rPr>
              <a:t>perchè</a:t>
            </a:r>
            <a:r>
              <a:rPr lang="it-IT" cap="none" dirty="0">
                <a:latin typeface="Arial Narrow" panose="020B0606020202030204" pitchFamily="34" charset="0"/>
              </a:rPr>
              <a:t> una relazione tra soggetti possa prendere questo nome devono essere soddisfatte quattro condizioni:</a:t>
            </a:r>
          </a:p>
          <a:p>
            <a:pPr lvl="1"/>
            <a:r>
              <a:rPr lang="it-IT" sz="2000" cap="none" dirty="0">
                <a:latin typeface="Arial Narrow" panose="020B0606020202030204" pitchFamily="34" charset="0"/>
              </a:rPr>
              <a:t>Si verificano comportamenti di prevaricazione diretta o indiretta;</a:t>
            </a:r>
          </a:p>
          <a:p>
            <a:pPr lvl="1"/>
            <a:r>
              <a:rPr lang="it-IT" sz="2000" cap="none" dirty="0">
                <a:latin typeface="Arial Narrow" panose="020B0606020202030204" pitchFamily="34" charset="0"/>
              </a:rPr>
              <a:t>queste azioni sono reiterate nel tempo</a:t>
            </a:r>
          </a:p>
          <a:p>
            <a:pPr lvl="1"/>
            <a:r>
              <a:rPr lang="it-IT" sz="2000" cap="none" dirty="0">
                <a:latin typeface="Arial Narrow" panose="020B0606020202030204" pitchFamily="34" charset="0"/>
              </a:rPr>
              <a:t>sono coinvolti sempre gli stessi soggetti, di cui uno/alcuni sempre in posizione dominante (bulli) ed uno/alcuni più deboli ed incapaci di difendersi (vittime) </a:t>
            </a:r>
          </a:p>
          <a:p>
            <a:pPr lvl="1"/>
            <a:r>
              <a:rPr lang="it-IT" sz="2000" cap="none" dirty="0">
                <a:latin typeface="Arial Narrow" panose="020B0606020202030204" pitchFamily="34" charset="0"/>
              </a:rPr>
              <a:t>si tratta di bambini o ragazzi che vivono in uno stesso contesto, solitamente la scuola</a:t>
            </a:r>
          </a:p>
          <a:p>
            <a:r>
              <a:rPr lang="it-IT" cap="none" dirty="0">
                <a:latin typeface="Arial Narrow" panose="020B0606020202030204" pitchFamily="34" charset="0"/>
              </a:rPr>
              <a:t>Cosa non è?</a:t>
            </a:r>
          </a:p>
          <a:p>
            <a:pPr lvl="1"/>
            <a:r>
              <a:rPr lang="it-IT" sz="2000" cap="none" dirty="0">
                <a:latin typeface="Arial Narrow" panose="020B0606020202030204" pitchFamily="34" charset="0"/>
              </a:rPr>
              <a:t>Non riguarda ogni tipo di comportamento di tipo aggressivo o scorretto</a:t>
            </a:r>
          </a:p>
          <a:p>
            <a:pPr lvl="1"/>
            <a:r>
              <a:rPr lang="it-IT" sz="2000" cap="none" dirty="0">
                <a:latin typeface="Arial Narrow" panose="020B0606020202030204" pitchFamily="34" charset="0"/>
              </a:rPr>
              <a:t>non è il conflitto! La relazione tra bullo e vittima è asimmetrica</a:t>
            </a:r>
          </a:p>
          <a:p>
            <a:endParaRPr lang="it-IT" sz="1900" cap="non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506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225084" y="0"/>
            <a:ext cx="11282288" cy="617571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it-IT" cap="none" dirty="0">
                <a:latin typeface="Arial Narrow" panose="020B0606020202030204" pitchFamily="34" charset="0"/>
              </a:rPr>
              <a:t>Che cos’è?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it-IT" sz="2000" cap="none" dirty="0">
                <a:latin typeface="Arial Narrow" panose="020B0606020202030204" pitchFamily="34" charset="0"/>
              </a:rPr>
              <a:t>Aggressione fisica – minaccia – attacchi o offese verbali – discriminazioni – mormorazione – isolamento - rifiuto a socializzare con la vittima 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it-IT" sz="2000" cap="none" dirty="0">
                <a:latin typeface="Arial Narrow" panose="020B0606020202030204" pitchFamily="34" charset="0"/>
              </a:rPr>
              <a:t>Creano un terrore forte e paura. E a volte sensi di colpa di chi è vittima, che può pensare di meritare in qualche modo tali comportamenti. Inoltre si creano dinamiche di isolamento e schieramenti 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it-IT" sz="2000" cap="none" dirty="0">
                <a:latin typeface="Arial Narrow" panose="020B0606020202030204" pitchFamily="34" charset="0"/>
              </a:rPr>
              <a:t>vera e propria forma di abuso, in cui un bambino o adolescente, sperimenta per opera di un compagno prevaricatore, una condizione di profonda sofferenza, di grave svalutazione della propria identità, di crudele emarginazione dal gruppo</a:t>
            </a:r>
          </a:p>
          <a:p>
            <a:pPr>
              <a:lnSpc>
                <a:spcPct val="110000"/>
              </a:lnSpc>
            </a:pPr>
            <a:r>
              <a:rPr lang="it-IT" cap="none" dirty="0">
                <a:latin typeface="Arial Narrow" panose="020B0606020202030204" pitchFamily="34" charset="0"/>
              </a:rPr>
              <a:t>La rabbia espressa non è condizione essenziale, il fine è la supremazia, competizione per il rango</a:t>
            </a:r>
          </a:p>
          <a:p>
            <a:pPr lvl="1">
              <a:lnSpc>
                <a:spcPct val="110000"/>
              </a:lnSpc>
            </a:pPr>
            <a:r>
              <a:rPr lang="it-IT" sz="2000" cap="none" dirty="0">
                <a:latin typeface="Arial Narrow" panose="020B0606020202030204" pitchFamily="34" charset="0"/>
              </a:rPr>
              <a:t>Riguarda sia i maschi che le femmine. Il fenomeno diminuisce con il crescere dell’età e secondo i dati raccolti dal Telefono Azzurro, la percentuale dal 2012 al 2014 sembra raddoppiata passando dall’8,4% al 16,5% della popolazione scolastica coinvolta</a:t>
            </a:r>
          </a:p>
        </p:txBody>
      </p:sp>
    </p:spTree>
    <p:extLst>
      <p:ext uri="{BB962C8B-B14F-4D97-AF65-F5344CB8AC3E}">
        <p14:creationId xmlns:p14="http://schemas.microsoft.com/office/powerpoint/2010/main" val="3252059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personaggi in scena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sz="1900" cap="none" dirty="0">
                <a:latin typeface="Arial Narrow" panose="020B0606020202030204" pitchFamily="34" charset="0"/>
              </a:rPr>
              <a:t>Bullo</a:t>
            </a:r>
          </a:p>
          <a:p>
            <a:r>
              <a:rPr lang="it-IT" sz="1900" cap="none" dirty="0">
                <a:latin typeface="Arial Narrow" panose="020B0606020202030204" pitchFamily="34" charset="0"/>
              </a:rPr>
              <a:t>Aiutante-bullo, gregario</a:t>
            </a:r>
          </a:p>
          <a:p>
            <a:r>
              <a:rPr lang="it-IT" sz="1900" cap="none" dirty="0">
                <a:latin typeface="Arial Narrow" panose="020B0606020202030204" pitchFamily="34" charset="0"/>
              </a:rPr>
              <a:t>Sostenitore</a:t>
            </a:r>
          </a:p>
          <a:p>
            <a:r>
              <a:rPr lang="it-IT" sz="1900" cap="none" dirty="0">
                <a:latin typeface="Arial Narrow" panose="020B0606020202030204" pitchFamily="34" charset="0"/>
              </a:rPr>
              <a:t>Difensore-vittima</a:t>
            </a:r>
          </a:p>
          <a:p>
            <a:r>
              <a:rPr lang="it-IT" sz="1900" cap="none" dirty="0">
                <a:latin typeface="Arial Narrow" panose="020B0606020202030204" pitchFamily="34" charset="0"/>
              </a:rPr>
              <a:t>Esterno-evitante</a:t>
            </a:r>
          </a:p>
          <a:p>
            <a:r>
              <a:rPr lang="it-IT" sz="1900" cap="none" dirty="0">
                <a:latin typeface="Arial Narrow" panose="020B0606020202030204" pitchFamily="34" charset="0"/>
              </a:rPr>
              <a:t>Vittima</a:t>
            </a:r>
          </a:p>
        </p:txBody>
      </p:sp>
    </p:spTree>
    <p:extLst>
      <p:ext uri="{BB962C8B-B14F-4D97-AF65-F5344CB8AC3E}">
        <p14:creationId xmlns:p14="http://schemas.microsoft.com/office/powerpoint/2010/main" val="3778901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1" y="80878"/>
            <a:ext cx="10396882" cy="1151965"/>
          </a:xfrm>
        </p:spPr>
        <p:txBody>
          <a:bodyPr/>
          <a:lstStyle/>
          <a:p>
            <a:r>
              <a:rPr lang="it-IT" dirty="0"/>
              <a:t>Le dinamiche di gruppo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239151" y="1232843"/>
            <a:ext cx="11394831" cy="4141742"/>
          </a:xfrm>
        </p:spPr>
        <p:txBody>
          <a:bodyPr>
            <a:normAutofit/>
          </a:bodyPr>
          <a:lstStyle/>
          <a:p>
            <a:r>
              <a:rPr lang="it-IT" sz="2200" cap="none" dirty="0">
                <a:latin typeface="Arial Narrow" panose="020B0606020202030204" pitchFamily="34" charset="0"/>
              </a:rPr>
              <a:t>Caratteristiche:</a:t>
            </a:r>
          </a:p>
          <a:p>
            <a:pPr lvl="1"/>
            <a:r>
              <a:rPr lang="it-IT" sz="2000" cap="none" dirty="0">
                <a:latin typeface="Arial Narrow" panose="020B0606020202030204" pitchFamily="34" charset="0"/>
              </a:rPr>
              <a:t>i membri del gruppo interagiscono e si influenzano a vicenda;</a:t>
            </a:r>
          </a:p>
          <a:p>
            <a:pPr lvl="1"/>
            <a:r>
              <a:rPr lang="it-IT" sz="2000" cap="none" dirty="0">
                <a:latin typeface="Arial Narrow" panose="020B0606020202030204" pitchFamily="34" charset="0"/>
              </a:rPr>
              <a:t>ogni membro deve rispettare le cosiddette norme di comportamento, che caratterizzano un determinato gruppo;</a:t>
            </a:r>
          </a:p>
          <a:p>
            <a:pPr lvl="2"/>
            <a:r>
              <a:rPr lang="it-IT" sz="1800" cap="none" dirty="0">
                <a:latin typeface="Arial Narrow" panose="020B0606020202030204" pitchFamily="34" charset="0"/>
              </a:rPr>
              <a:t>Aspettative di comportamento / più o meno tolleranza verso differenze individuali</a:t>
            </a:r>
          </a:p>
          <a:p>
            <a:pPr lvl="2"/>
            <a:r>
              <a:rPr lang="it-IT" sz="1800" cap="none" dirty="0">
                <a:latin typeface="Arial Narrow" panose="020B0606020202030204" pitchFamily="34" charset="0"/>
              </a:rPr>
              <a:t>Finalità di mantenimento, avanzamento, rapporti con la realtà circostante</a:t>
            </a:r>
          </a:p>
          <a:p>
            <a:pPr lvl="1"/>
            <a:r>
              <a:rPr lang="it-IT" sz="2000" cap="none" dirty="0">
                <a:latin typeface="Arial Narrow" panose="020B0606020202030204" pitchFamily="34" charset="0"/>
              </a:rPr>
              <a:t>tutti i membri sono interdipendenti, cioè hanno bisogno l'uno dell'altro per mantenere il proprio ruolo</a:t>
            </a:r>
          </a:p>
          <a:p>
            <a:pPr lvl="1"/>
            <a:r>
              <a:rPr lang="it-IT" sz="2000" cap="none" dirty="0">
                <a:latin typeface="Arial Narrow" panose="020B0606020202030204" pitchFamily="34" charset="0"/>
              </a:rPr>
              <a:t>I gruppi vengono tenuti insieme dalla cosiddetta coesione, ossia dall'intensità della relazione tra i membri del gruppo. 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42047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Fattori di diffusione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sz="2200" cap="none" dirty="0">
                <a:latin typeface="Arial Narrow" panose="020B0606020202030204" pitchFamily="34" charset="0"/>
              </a:rPr>
              <a:t>contagio sociale (apprendimento imitativo);</a:t>
            </a:r>
          </a:p>
          <a:p>
            <a:r>
              <a:rPr lang="it-IT" sz="2200" cap="none" dirty="0">
                <a:latin typeface="Arial Narrow" panose="020B0606020202030204" pitchFamily="34" charset="0"/>
              </a:rPr>
              <a:t>diffusione di responsabilità con conseguente disinibizione dell’aggressività;</a:t>
            </a:r>
          </a:p>
          <a:p>
            <a:r>
              <a:rPr lang="it-IT" sz="2200" cap="none" dirty="0">
                <a:latin typeface="Arial Narrow" panose="020B0606020202030204" pitchFamily="34" charset="0"/>
              </a:rPr>
              <a:t>disimpegno morale (intra-personale).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1674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-47307"/>
            <a:ext cx="10396882" cy="1151965"/>
          </a:xfrm>
        </p:spPr>
        <p:txBody>
          <a:bodyPr>
            <a:normAutofit/>
          </a:bodyPr>
          <a:lstStyle/>
          <a:p>
            <a:r>
              <a:rPr lang="it-IT" sz="4000" dirty="0"/>
              <a:t>Tipologie di bullo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685800" y="717449"/>
            <a:ext cx="10394707" cy="5303519"/>
          </a:xfrm>
        </p:spPr>
        <p:txBody>
          <a:bodyPr>
            <a:normAutofit/>
          </a:bodyPr>
          <a:lstStyle/>
          <a:p>
            <a:r>
              <a:rPr lang="it-IT" cap="none" dirty="0">
                <a:latin typeface="Arial Narrow" panose="020B0606020202030204" pitchFamily="34" charset="0"/>
              </a:rPr>
              <a:t>Bullo-aggressivo</a:t>
            </a:r>
          </a:p>
          <a:p>
            <a:pPr lvl="1"/>
            <a:r>
              <a:rPr lang="it-IT" sz="2000" cap="none" dirty="0">
                <a:latin typeface="Arial Narrow" panose="020B0606020202030204" pitchFamily="34" charset="0"/>
              </a:rPr>
              <a:t>Utilizzo di aggressività, mancanza di senso di colpa e empatia</a:t>
            </a:r>
          </a:p>
          <a:p>
            <a:pPr lvl="1"/>
            <a:r>
              <a:rPr lang="it-IT" sz="2000" cap="none" dirty="0">
                <a:latin typeface="Arial Narrow" panose="020B0606020202030204" pitchFamily="34" charset="0"/>
              </a:rPr>
              <a:t>Pare sicuro di sé, impulsivo, poco tollerante alle frustrazioni</a:t>
            </a:r>
          </a:p>
          <a:p>
            <a:r>
              <a:rPr lang="it-IT" cap="none" dirty="0">
                <a:latin typeface="Arial Narrow" panose="020B0606020202030204" pitchFamily="34" charset="0"/>
              </a:rPr>
              <a:t>Bullo-passivo</a:t>
            </a:r>
          </a:p>
          <a:p>
            <a:pPr lvl="1"/>
            <a:r>
              <a:rPr lang="it-IT" sz="2000" cap="none" dirty="0">
                <a:latin typeface="Arial Narrow" panose="020B0606020202030204" pitchFamily="34" charset="0"/>
              </a:rPr>
              <a:t>Seguace del bullo aggressivo, la motivazione è ottenere lo status di membro del gruppo (riti di iniziazione, «maggioranza silenziosa»)</a:t>
            </a:r>
          </a:p>
          <a:p>
            <a:pPr lvl="1"/>
            <a:r>
              <a:rPr lang="it-IT" sz="2000" cap="none" dirty="0">
                <a:latin typeface="Arial Narrow" panose="020B0606020202030204" pitchFamily="34" charset="0"/>
              </a:rPr>
              <a:t>Responsabilità diffusa</a:t>
            </a:r>
          </a:p>
          <a:p>
            <a:r>
              <a:rPr lang="it-IT" cap="none" dirty="0">
                <a:latin typeface="Arial Narrow" panose="020B0606020202030204" pitchFamily="34" charset="0"/>
              </a:rPr>
              <a:t>Bullo-ansioso</a:t>
            </a:r>
          </a:p>
          <a:p>
            <a:pPr lvl="1"/>
            <a:r>
              <a:rPr lang="it-IT" sz="2000" cap="none" dirty="0">
                <a:latin typeface="Arial Narrow" panose="020B0606020202030204" pitchFamily="34" charset="0"/>
              </a:rPr>
              <a:t>Insicuro, instabile, scarsa autostima</a:t>
            </a:r>
          </a:p>
          <a:p>
            <a:pPr lvl="1"/>
            <a:r>
              <a:rPr lang="it-IT" sz="2000" cap="none" dirty="0">
                <a:latin typeface="Arial Narrow" panose="020B0606020202030204" pitchFamily="34" charset="0"/>
              </a:rPr>
              <a:t>Agisce l’aggressività per ottenere una percezione di controllo</a:t>
            </a:r>
          </a:p>
        </p:txBody>
      </p:sp>
    </p:spTree>
    <p:extLst>
      <p:ext uri="{BB962C8B-B14F-4D97-AF65-F5344CB8AC3E}">
        <p14:creationId xmlns:p14="http://schemas.microsoft.com/office/powerpoint/2010/main" val="1672626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vittima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it-IT" sz="2200" cap="none" dirty="0">
                <a:latin typeface="Arial Narrow" panose="020B0606020202030204" pitchFamily="34" charset="0"/>
              </a:rPr>
              <a:t>Sono caratterizzate da temperamenti tranquilli, schivi e timidi, che tendono a non reagire alle sopraffazioni, ma si chiudono sempre di più in se stessi</a:t>
            </a:r>
          </a:p>
          <a:p>
            <a:r>
              <a:rPr lang="it-IT" sz="2200" cap="none" dirty="0">
                <a:latin typeface="Arial Narrow" panose="020B0606020202030204" pitchFamily="34" charset="0"/>
              </a:rPr>
              <a:t>Talvolta hanno difficoltà di integrazione e socializzazione</a:t>
            </a:r>
          </a:p>
          <a:p>
            <a:r>
              <a:rPr lang="it-IT" sz="2200" cap="none" dirty="0">
                <a:latin typeface="Arial Narrow" panose="020B0606020202030204" pitchFamily="34" charset="0"/>
              </a:rPr>
              <a:t>Anche il tempo libero viene trascorso in solitudine</a:t>
            </a:r>
          </a:p>
        </p:txBody>
      </p:sp>
    </p:spTree>
    <p:extLst>
      <p:ext uri="{BB962C8B-B14F-4D97-AF65-F5344CB8AC3E}">
        <p14:creationId xmlns:p14="http://schemas.microsoft.com/office/powerpoint/2010/main" val="33993099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">
  <a:themeElements>
    <a:clrScheme name="Evento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</Template>
  <TotalTime>533</TotalTime>
  <Words>1249</Words>
  <Application>Microsoft Office PowerPoint</Application>
  <PresentationFormat>Widescreen</PresentationFormat>
  <Paragraphs>110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1" baseType="lpstr">
      <vt:lpstr>Arial</vt:lpstr>
      <vt:lpstr>Arial Narrow</vt:lpstr>
      <vt:lpstr>Impact</vt:lpstr>
      <vt:lpstr>Evento</vt:lpstr>
      <vt:lpstr>IL BULLISMO COME FENOMENO DI CRISI DELLA NEGOZIAZIONE </vt:lpstr>
      <vt:lpstr>DI COSA PARLIAMO?</vt:lpstr>
      <vt:lpstr>Presentazione standard di PowerPoint</vt:lpstr>
      <vt:lpstr>Presentazione standard di PowerPoint</vt:lpstr>
      <vt:lpstr>I personaggi in scena</vt:lpstr>
      <vt:lpstr>Le dinamiche di gruppo</vt:lpstr>
      <vt:lpstr>Fattori di diffusione </vt:lpstr>
      <vt:lpstr>Tipologie di bullo</vt:lpstr>
      <vt:lpstr>La vittima</vt:lpstr>
      <vt:lpstr>Bullismo e negoziazione</vt:lpstr>
      <vt:lpstr>La fragilita’ e la forza del bullo</vt:lpstr>
      <vt:lpstr>Lo sviluppo emotivo del bambino</vt:lpstr>
      <vt:lpstr>Presentazione standard di PowerPoint</vt:lpstr>
      <vt:lpstr>Fragilita’ nella competenza emotiva</vt:lpstr>
      <vt:lpstr>Le conseguenze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DEFICIT DELL’ATTENZIONE E IPERATTIVITà…e molto altro!</dc:title>
  <dc:creator>Isabella Bellagamba</dc:creator>
  <cp:lastModifiedBy>Isabella Bellagamba</cp:lastModifiedBy>
  <cp:revision>49</cp:revision>
  <dcterms:created xsi:type="dcterms:W3CDTF">2016-03-03T15:15:58Z</dcterms:created>
  <dcterms:modified xsi:type="dcterms:W3CDTF">2016-11-18T15:11:23Z</dcterms:modified>
</cp:coreProperties>
</file>